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99" r:id="rId6"/>
    <p:sldId id="301" r:id="rId7"/>
    <p:sldId id="300" r:id="rId8"/>
    <p:sldId id="302" r:id="rId9"/>
    <p:sldId id="303" r:id="rId10"/>
    <p:sldId id="304" r:id="rId11"/>
    <p:sldId id="305" r:id="rId12"/>
    <p:sldId id="307" r:id="rId13"/>
    <p:sldId id="306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B7"/>
    <a:srgbClr val="A3E7FF"/>
    <a:srgbClr val="D5F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69" autoAdjust="0"/>
    <p:restoredTop sz="88277" autoAdjust="0"/>
  </p:normalViewPr>
  <p:slideViewPr>
    <p:cSldViewPr snapToGrid="0" snapToObjects="1">
      <p:cViewPr>
        <p:scale>
          <a:sx n="80" d="100"/>
          <a:sy n="80" d="100"/>
        </p:scale>
        <p:origin x="-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A84F-E82B-4C22-9A1E-81186E6B7988}" type="datetimeFigureOut">
              <a:rPr lang="es-PE" smtClean="0"/>
              <a:pPr/>
              <a:t>02/05/2014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9A06-123F-436C-B296-993F5FFD4DDB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8746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ojocientifico.com/4264/atomos-y-electricid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youtube.com/watch?v=SPIsw0PWHPs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www.youtube.com/watch?v=Ox95NTJhm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www.youtube.com/watch?v=4fQ6RIf3h3g" TargetMode="External"/><Relationship Id="rId4" Type="http://schemas.openxmlformats.org/officeDocument/2006/relationships/hyperlink" Target="http://www.youtube.com/watch?v=RrZeehI7FXo" TargetMode="Externa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utp.edu.pe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projects.utp.edu.pe/VirtualCla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92479"/>
            <a:ext cx="7772400" cy="965355"/>
          </a:xfrm>
        </p:spPr>
        <p:txBody>
          <a:bodyPr>
            <a:normAutofit/>
          </a:bodyPr>
          <a:lstStyle/>
          <a:p>
            <a:r>
              <a:rPr lang="es-ES" sz="5400" dirty="0" smtClean="0"/>
              <a:t>QUÍMICA GENERAL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4000" b="1" dirty="0" smtClean="0">
                <a:solidFill>
                  <a:srgbClr val="002060"/>
                </a:solidFill>
              </a:rPr>
              <a:t>LA QUÍMICA COMO CIENCIA.</a:t>
            </a:r>
          </a:p>
          <a:p>
            <a:r>
              <a:rPr lang="es-ES" sz="4000" b="1" dirty="0" smtClean="0">
                <a:solidFill>
                  <a:srgbClr val="002060"/>
                </a:solidFill>
              </a:rPr>
              <a:t>MATERIA Y ÁTOMO</a:t>
            </a:r>
          </a:p>
          <a:p>
            <a:endParaRPr lang="es-ES" dirty="0"/>
          </a:p>
          <a:p>
            <a:r>
              <a:rPr lang="es-ES" sz="2800" dirty="0" smtClean="0">
                <a:solidFill>
                  <a:srgbClr val="002060"/>
                </a:solidFill>
              </a:rPr>
              <a:t>Clase 01 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UT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" y="5785705"/>
            <a:ext cx="208597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efondos.com/bulkupload/fondos-variados3d1/3D/Variados/Atomo%20Cristal_800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96" t="47"/>
          <a:stretch/>
        </p:blipFill>
        <p:spPr bwMode="auto">
          <a:xfrm rot="12794850">
            <a:off x="5872309" y="-99657"/>
            <a:ext cx="2754355" cy="270955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VYKXToO1r5c/T-8wO48-X1I/AAAAAAAAOhk/9eTIEBcTBPI/s1600/drugs_marijuana_chemistry_thc_desktop_1680x1050_wallpaper-10225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" t="224" r="805" b="4046"/>
          <a:stretch/>
        </p:blipFill>
        <p:spPr bwMode="auto">
          <a:xfrm>
            <a:off x="-363415" y="-46893"/>
            <a:ext cx="6170963" cy="24618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7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86267" y="2074335"/>
            <a:ext cx="2804583" cy="325966"/>
          </a:xfrm>
        </p:spPr>
        <p:txBody>
          <a:bodyPr>
            <a:normAutofit/>
          </a:bodyPr>
          <a:lstStyle/>
          <a:p>
            <a:r>
              <a:rPr lang="es-PE" sz="13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ESTADOS DE LA MATERIA</a:t>
            </a:r>
            <a:endParaRPr lang="es-PE" sz="13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</a:t>
            </a:r>
            <a:endParaRPr lang="es-P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" y="2576487"/>
            <a:ext cx="3380176" cy="101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4324" y="3747978"/>
            <a:ext cx="369414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TEORÍA CINÉTICO MOLECULAR</a:t>
            </a:r>
          </a:p>
          <a:p>
            <a:endParaRPr lang="es-ES" sz="1300" b="1" u="sng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1300" dirty="0" smtClean="0"/>
              <a:t>-La </a:t>
            </a:r>
            <a:r>
              <a:rPr lang="es-ES_tradnl" sz="1300" dirty="0"/>
              <a:t>T.C.M. es un modelo que se usa para explicar la </a:t>
            </a:r>
            <a:r>
              <a:rPr lang="es-ES_tradnl" sz="1300" dirty="0" smtClean="0"/>
              <a:t>naturaleza </a:t>
            </a:r>
            <a:r>
              <a:rPr lang="es-ES_tradnl" sz="1300" dirty="0"/>
              <a:t>de la materia. </a:t>
            </a:r>
            <a:endParaRPr lang="es-ES" sz="1300" dirty="0"/>
          </a:p>
          <a:p>
            <a:pPr>
              <a:lnSpc>
                <a:spcPct val="90000"/>
              </a:lnSpc>
            </a:pPr>
            <a:r>
              <a:rPr lang="es-ES_tradnl" sz="1300" dirty="0" smtClean="0"/>
              <a:t>-Las </a:t>
            </a:r>
            <a:r>
              <a:rPr lang="es-ES_tradnl" sz="1300" dirty="0"/>
              <a:t>moléculas están en continuo movimiento, aumentando la velocidad de estas cuando aumenta la temperatura.</a:t>
            </a:r>
            <a:endParaRPr lang="es-ES" sz="1300" dirty="0"/>
          </a:p>
          <a:p>
            <a:endParaRPr lang="es-ES" u="sng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27" y="5329561"/>
            <a:ext cx="1058779" cy="135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14800" y="2816525"/>
            <a:ext cx="4572000" cy="73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sz="13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ESTADO PLASMÁTICO:</a:t>
            </a:r>
            <a:r>
              <a:rPr lang="es-ES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s-ES" sz="1300" dirty="0" smtClean="0"/>
              <a:t>Es </a:t>
            </a:r>
            <a:r>
              <a:rPr lang="es-ES" sz="1300" dirty="0"/>
              <a:t>un gas (ionizado); conformado por moléculas, átomos, electrones; Se encuentra a elevadísimas temperaturas de 20000º C. Ejemplo, el núcleo del sol, de las estrellas, energía atómica. </a:t>
            </a:r>
          </a:p>
        </p:txBody>
      </p:sp>
      <p:pic>
        <p:nvPicPr>
          <p:cNvPr id="9" name="Picture 5" descr="4_state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14" t="16488" b="15818"/>
          <a:stretch/>
        </p:blipFill>
        <p:spPr bwMode="auto">
          <a:xfrm>
            <a:off x="6657620" y="3430452"/>
            <a:ext cx="1468044" cy="867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tarro-mayonesa-huevo_~9010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471" y="5432089"/>
            <a:ext cx="1111458" cy="115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41983" y="5028126"/>
            <a:ext cx="125264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VE" dirty="0"/>
              <a:t>mayonesa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169268" y="4500921"/>
            <a:ext cx="4572000" cy="57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VE" sz="1300" b="1" i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ESTADO COLOIDAL:</a:t>
            </a:r>
            <a:r>
              <a:rPr lang="es-VE" sz="13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s-VE" sz="1300" dirty="0"/>
              <a:t>Las partículas son mucho más finas y dan apariencia de homogeneidad, que a simple vista no podemos notar sus componentes.</a:t>
            </a:r>
          </a:p>
        </p:txBody>
      </p:sp>
    </p:spTree>
    <p:extLst>
      <p:ext uri="{BB962C8B-B14F-4D97-AF65-F5344CB8AC3E}">
        <p14:creationId xmlns:p14="http://schemas.microsoft.com/office/powerpoint/2010/main" xmlns="" val="17808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6973" y="1987167"/>
            <a:ext cx="4436914" cy="1648883"/>
          </a:xfrm>
        </p:spPr>
        <p:txBody>
          <a:bodyPr>
            <a:normAutofit lnSpcReduction="10000"/>
          </a:bodyPr>
          <a:lstStyle/>
          <a:p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DEFINICIÓN:</a:t>
            </a:r>
          </a:p>
          <a:p>
            <a:pPr marL="0" indent="0" algn="just">
              <a:buNone/>
            </a:pPr>
            <a:r>
              <a:rPr lang="es-PE" sz="1300" dirty="0"/>
              <a:t>Los </a:t>
            </a:r>
            <a:r>
              <a:rPr lang="es-PE" sz="1300" u="sng" dirty="0">
                <a:hlinkClick r:id="rId2"/>
              </a:rPr>
              <a:t>átomos</a:t>
            </a:r>
            <a:r>
              <a:rPr lang="es-PE" sz="1300" dirty="0"/>
              <a:t> son la unidad básica de toda la materia, la estructura que define a todos los elementos y tiene propiedades químicas bien definidas. Todos los elementos químicos de la tabla periódica están compuestos por átomos con </a:t>
            </a:r>
            <a:r>
              <a:rPr lang="es-PE" sz="1300" dirty="0" smtClean="0"/>
              <a:t>exactamente </a:t>
            </a:r>
            <a:r>
              <a:rPr lang="es-PE" sz="1300" dirty="0"/>
              <a:t>la misma estructura y a su vez, éstos se componen de tres tipos de partículas, como los protones, los neutrones y los electrones.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ÁTOMO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lumMod val="90000"/>
                <a:lumOff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017" y="467953"/>
            <a:ext cx="1451512" cy="129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6973" y="551132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Núcleo:</a:t>
            </a:r>
            <a:endParaRPr lang="es-PE" sz="1300" b="1" u="sng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fontAlgn="base"/>
            <a:r>
              <a:rPr lang="es-PE" sz="1300" dirty="0"/>
              <a:t>Es el centro del átomo, es la parte más pequeña del átomo y allí se conservan todas sus propiedades químicas. Casi que toda la masa del átomo reside en el núcleo.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6050"/>
            <a:ext cx="3084822" cy="17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95081" y="2479699"/>
            <a:ext cx="40397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-LA NUBE ELECTRÓNICA:</a:t>
            </a:r>
          </a:p>
          <a:p>
            <a:r>
              <a:rPr lang="es-PE" sz="1250" dirty="0" smtClean="0"/>
              <a:t>también </a:t>
            </a:r>
            <a:r>
              <a:rPr lang="es-PE" sz="1250" dirty="0"/>
              <a:t>llamado Envoltura o Zona Extranuclear. Es la zona energética del espacio exterior al núcleo y en donde se encuentran las partículas denominadas electrones (e</a:t>
            </a:r>
            <a:r>
              <a:rPr lang="es-PE" sz="1250" baseline="30000" dirty="0"/>
              <a:t>-</a:t>
            </a:r>
            <a:r>
              <a:rPr lang="es-PE" sz="1250" dirty="0" smtClean="0"/>
              <a:t>).</a:t>
            </a:r>
          </a:p>
          <a:p>
            <a:endParaRPr lang="es-PE" sz="1250" dirty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-PROTONES:</a:t>
            </a:r>
          </a:p>
          <a:p>
            <a:pPr fontAlgn="base"/>
            <a:r>
              <a:rPr lang="es-PE" sz="1250" dirty="0" smtClean="0"/>
              <a:t>Son </a:t>
            </a:r>
            <a:r>
              <a:rPr lang="es-PE" sz="1250" dirty="0"/>
              <a:t>uno de los tipos de partículas que se encuentran en el núcleo de un átomo y tienen carga </a:t>
            </a:r>
            <a:r>
              <a:rPr lang="es-PE" sz="1250" dirty="0" smtClean="0"/>
              <a:t>positiva.</a:t>
            </a:r>
          </a:p>
          <a:p>
            <a:pPr fontAlgn="base"/>
            <a:r>
              <a:rPr lang="es-PE" sz="1250" dirty="0" smtClean="0"/>
              <a:t>Fueron </a:t>
            </a:r>
            <a:r>
              <a:rPr lang="es-PE" sz="1250" dirty="0"/>
              <a:t>descubiertos por </a:t>
            </a:r>
            <a:r>
              <a:rPr lang="es-PE" sz="1250" dirty="0" err="1"/>
              <a:t>Ernest</a:t>
            </a:r>
            <a:r>
              <a:rPr lang="es-PE" sz="1250" dirty="0"/>
              <a:t> Rutherford entre 1911 y 1919. </a:t>
            </a:r>
            <a:endParaRPr lang="es-PE" sz="1250" dirty="0" smtClean="0"/>
          </a:p>
          <a:p>
            <a:pPr fontAlgn="base"/>
            <a:endParaRPr lang="es-PE" sz="1250" dirty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-NEUTRONES:</a:t>
            </a:r>
          </a:p>
          <a:p>
            <a:pPr fontAlgn="base"/>
            <a:r>
              <a:rPr lang="es-PE" sz="1250" dirty="0" smtClean="0"/>
              <a:t>Los </a:t>
            </a:r>
            <a:r>
              <a:rPr lang="es-PE" sz="1250" dirty="0"/>
              <a:t>neutrones son partículas ubicadas en el núcleo y tienen una carga </a:t>
            </a:r>
            <a:r>
              <a:rPr lang="es-PE" sz="1250" dirty="0" smtClean="0"/>
              <a:t>neutra. </a:t>
            </a:r>
            <a:r>
              <a:rPr lang="es-PE" sz="1250" dirty="0"/>
              <a:t>La masa de un neutrón es ligeramente más grande que la de un </a:t>
            </a:r>
            <a:r>
              <a:rPr lang="es-PE" sz="1250" dirty="0" smtClean="0"/>
              <a:t>protón.</a:t>
            </a:r>
          </a:p>
          <a:p>
            <a:pPr fontAlgn="base"/>
            <a:endParaRPr lang="es-PE" sz="1250" dirty="0" smtClean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-ELECTRONE</a:t>
            </a:r>
            <a:r>
              <a:rPr lang="es-PE" sz="1250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S:</a:t>
            </a:r>
            <a:endParaRPr lang="es-PE" sz="1250" u="sng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s-PE" sz="1250" dirty="0"/>
              <a:t>Éstas son las partículas que orbitan alrededor del núcleo de un átomo, tienen carga negativa y son atraídos eléctricamente a los protones de carga positiva </a:t>
            </a:r>
          </a:p>
        </p:txBody>
      </p:sp>
    </p:spTree>
    <p:extLst>
      <p:ext uri="{BB962C8B-B14F-4D97-AF65-F5344CB8AC3E}">
        <p14:creationId xmlns:p14="http://schemas.microsoft.com/office/powerpoint/2010/main" xmlns="" val="353506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6973" y="1761572"/>
            <a:ext cx="4436914" cy="1642411"/>
          </a:xfrm>
        </p:spPr>
        <p:txBody>
          <a:bodyPr>
            <a:normAutofit/>
          </a:bodyPr>
          <a:lstStyle/>
          <a:p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NUMERO ATÓMICO (Z):</a:t>
            </a:r>
          </a:p>
          <a:p>
            <a:pPr marL="0" indent="0" algn="just">
              <a:buNone/>
            </a:pPr>
            <a:r>
              <a:rPr lang="es-PE" sz="1300" dirty="0" smtClean="0"/>
              <a:t> </a:t>
            </a:r>
            <a:r>
              <a:rPr lang="es-PE" sz="1300" dirty="0"/>
              <a:t>Indica el nº de protones del </a:t>
            </a:r>
            <a:r>
              <a:rPr lang="es-PE" sz="1300" dirty="0" smtClean="0"/>
              <a:t>núcleo </a:t>
            </a:r>
            <a:r>
              <a:rPr lang="es-PE" sz="1300" dirty="0"/>
              <a:t>Z = p+ </a:t>
            </a:r>
          </a:p>
          <a:p>
            <a:pPr marL="0" indent="0" algn="just">
              <a:buNone/>
            </a:pPr>
            <a:r>
              <a:rPr lang="es-PE" sz="1300" dirty="0"/>
              <a:t>En un átomo neutro </a:t>
            </a:r>
            <a:r>
              <a:rPr lang="es-PE" sz="1300" dirty="0" smtClean="0"/>
              <a:t>p+ </a:t>
            </a:r>
            <a:r>
              <a:rPr lang="es-PE" sz="1300" dirty="0"/>
              <a:t>= </a:t>
            </a:r>
            <a:r>
              <a:rPr lang="es-PE" sz="1300" dirty="0" smtClean="0"/>
              <a:t>e-, </a:t>
            </a:r>
            <a:r>
              <a:rPr lang="es-PE" sz="1300" dirty="0"/>
              <a:t>entonces Z = </a:t>
            </a:r>
            <a:r>
              <a:rPr lang="es-PE" sz="1300" dirty="0" smtClean="0"/>
              <a:t>p+ </a:t>
            </a:r>
            <a:r>
              <a:rPr lang="es-PE" sz="1300" dirty="0"/>
              <a:t>= </a:t>
            </a:r>
            <a:r>
              <a:rPr lang="es-PE" sz="1300" dirty="0" smtClean="0"/>
              <a:t>e- </a:t>
            </a:r>
            <a:endParaRPr lang="es-PE" sz="1300" dirty="0"/>
          </a:p>
          <a:p>
            <a:pPr marL="0" indent="0" algn="just">
              <a:buNone/>
            </a:pPr>
            <a:r>
              <a:rPr lang="es-PE" sz="1300" dirty="0"/>
              <a:t>Un átomo es neutro si no pierde o gana </a:t>
            </a:r>
            <a:r>
              <a:rPr lang="es-PE" sz="1300" dirty="0" smtClean="0"/>
              <a:t>electrones</a:t>
            </a:r>
            <a:r>
              <a:rPr lang="es-PE" sz="1300" dirty="0"/>
              <a:t>. </a:t>
            </a:r>
            <a:endParaRPr lang="es-PE" sz="1300" dirty="0" smtClean="0"/>
          </a:p>
          <a:p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NÚMERO </a:t>
            </a:r>
            <a:r>
              <a:rPr lang="es-PE" sz="13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DE </a:t>
            </a:r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MASA (A):</a:t>
            </a:r>
            <a:endParaRPr lang="es-PE" sz="1300" b="1" u="sng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s-PE" sz="1300" dirty="0"/>
              <a:t>Es la suma entre los protones y neutrones(n°) </a:t>
            </a:r>
          </a:p>
          <a:p>
            <a:pPr marL="0" indent="0" algn="just">
              <a:buNone/>
            </a:pPr>
            <a:endParaRPr lang="es-PE" sz="13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ÁTOMO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lumMod val="90000"/>
                <a:lumOff val="1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017" y="467953"/>
            <a:ext cx="1451512" cy="129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95081" y="2287661"/>
            <a:ext cx="403973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-ISÓTOPOS:</a:t>
            </a:r>
          </a:p>
          <a:p>
            <a:r>
              <a:rPr lang="es-PE" sz="1250" dirty="0" smtClean="0"/>
              <a:t>los </a:t>
            </a:r>
            <a:r>
              <a:rPr lang="es-PE" sz="1250" dirty="0"/>
              <a:t>átomos que tienen el mismo número de protones y se diferencian en el número de neutrones. Por tanto, presentan el mismo número atómico (Z) y diferente número másico (A</a:t>
            </a:r>
            <a:r>
              <a:rPr lang="es-PE" sz="1250" dirty="0" smtClean="0"/>
              <a:t>).</a:t>
            </a:r>
          </a:p>
          <a:p>
            <a:endParaRPr lang="es-PE" sz="1250" dirty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-ISÓBAROS:</a:t>
            </a:r>
          </a:p>
          <a:p>
            <a:pPr fontAlgn="base"/>
            <a:r>
              <a:rPr lang="es-PE" sz="1250" dirty="0"/>
              <a:t>Son átomos de diferentes elementos químicos, por lo tanto, tienen </a:t>
            </a:r>
            <a:r>
              <a:rPr lang="es-PE" sz="1250" dirty="0" smtClean="0"/>
              <a:t>diferente </a:t>
            </a:r>
            <a:r>
              <a:rPr lang="es-PE" sz="1250" dirty="0"/>
              <a:t>n° atómico y n° de neutrones, pero cuentan con el mismo n° másico. Sus propiedades químicas son </a:t>
            </a:r>
            <a:r>
              <a:rPr lang="es-PE" sz="1250" dirty="0" smtClean="0"/>
              <a:t>diferentes</a:t>
            </a:r>
          </a:p>
          <a:p>
            <a:pPr fontAlgn="base"/>
            <a:endParaRPr lang="es-PE" sz="1250" dirty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-ISÓTONOS:</a:t>
            </a:r>
          </a:p>
          <a:p>
            <a:r>
              <a:rPr lang="es-PE" sz="1250" dirty="0"/>
              <a:t>Son átomos diferentes, por lo tanto, tienen </a:t>
            </a:r>
            <a:r>
              <a:rPr lang="es-PE" sz="1250" dirty="0" smtClean="0"/>
              <a:t>diferente </a:t>
            </a:r>
            <a:r>
              <a:rPr lang="es-PE" sz="1250" dirty="0"/>
              <a:t>n° atómico (Z), también tienen </a:t>
            </a:r>
            <a:r>
              <a:rPr lang="es-PE" sz="1250" dirty="0" smtClean="0"/>
              <a:t>diferente </a:t>
            </a:r>
            <a:r>
              <a:rPr lang="es-PE" sz="1250" dirty="0"/>
              <a:t>n° másico (A), pero, tienen el mismo  n° de neutrones (n).</a:t>
            </a:r>
          </a:p>
          <a:p>
            <a:pPr fontAlgn="base"/>
            <a:endParaRPr lang="es-PE" sz="1250" dirty="0" smtClean="0"/>
          </a:p>
          <a:p>
            <a:pPr fontAlgn="base"/>
            <a:r>
              <a:rPr lang="es-PE" sz="125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-ISOELECTRÓNICO</a:t>
            </a:r>
            <a:r>
              <a:rPr lang="es-PE" sz="1250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S:</a:t>
            </a:r>
            <a:endParaRPr lang="es-PE" sz="1250" u="sng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s-PE" sz="1250" dirty="0"/>
              <a:t>Los elementos </a:t>
            </a:r>
            <a:r>
              <a:rPr lang="es-PE" sz="1250" dirty="0" err="1"/>
              <a:t>isoelectrónicos</a:t>
            </a:r>
            <a:r>
              <a:rPr lang="es-PE" sz="1250" dirty="0"/>
              <a:t> son los elementos con igual número de electrones, por lo tanto, la misma configuración electrónica.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077" y="3199875"/>
            <a:ext cx="965580" cy="21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45" y="3403983"/>
            <a:ext cx="2754912" cy="134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60" y="4795393"/>
            <a:ext cx="1956211" cy="12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351" y="4750453"/>
            <a:ext cx="1414775" cy="1252811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8499" y="3307161"/>
            <a:ext cx="1325388" cy="12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77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1542" y="1816926"/>
            <a:ext cx="3493561" cy="1158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LINK:</a:t>
            </a:r>
          </a:p>
          <a:p>
            <a:r>
              <a:rPr lang="es-PE" sz="1600" dirty="0">
                <a:hlinkClick r:id="rId2"/>
              </a:rPr>
              <a:t>http://</a:t>
            </a:r>
            <a:r>
              <a:rPr lang="es-PE" sz="1600" dirty="0" smtClean="0">
                <a:hlinkClick r:id="rId2"/>
              </a:rPr>
              <a:t>www.youtube.com/watch?v=Ox95NTJhmdE</a:t>
            </a:r>
            <a:endParaRPr lang="es-PE" sz="1600" dirty="0" smtClean="0"/>
          </a:p>
          <a:p>
            <a:r>
              <a:rPr lang="es-PE" sz="1600" dirty="0">
                <a:hlinkClick r:id="rId3"/>
              </a:rPr>
              <a:t>http://</a:t>
            </a:r>
            <a:r>
              <a:rPr lang="es-PE" sz="1600" dirty="0" smtClean="0">
                <a:hlinkClick r:id="rId3"/>
              </a:rPr>
              <a:t>www.youtube.com/watch?v=SPIsw0PWHPs</a:t>
            </a:r>
            <a:endParaRPr lang="es-PE" sz="1600" dirty="0" smtClean="0"/>
          </a:p>
          <a:p>
            <a:r>
              <a:rPr lang="es-PE" sz="1600" dirty="0">
                <a:hlinkClick r:id="rId4"/>
              </a:rPr>
              <a:t>http://</a:t>
            </a:r>
            <a:r>
              <a:rPr lang="es-PE" sz="1600" dirty="0" smtClean="0">
                <a:hlinkClick r:id="rId4"/>
              </a:rPr>
              <a:t>www.youtube.com/watch?v=RrZeehI7FXo</a:t>
            </a:r>
            <a:endParaRPr lang="es-PE" sz="1600" dirty="0" smtClean="0"/>
          </a:p>
          <a:p>
            <a:r>
              <a:rPr lang="es-PE" sz="1600" dirty="0">
                <a:hlinkClick r:id="rId5"/>
              </a:rPr>
              <a:t>http://</a:t>
            </a:r>
            <a:r>
              <a:rPr lang="es-PE" sz="1600" dirty="0" smtClean="0">
                <a:hlinkClick r:id="rId5"/>
              </a:rPr>
              <a:t>www.youtube.com/watch?v=4fQ6RIf3h3g</a:t>
            </a:r>
            <a:endParaRPr lang="es-PE" sz="1600" dirty="0" smtClean="0"/>
          </a:p>
          <a:p>
            <a:endParaRPr lang="es-PE" sz="1600" dirty="0" smtClean="0"/>
          </a:p>
          <a:p>
            <a:endParaRPr lang="es-PE" sz="1600" dirty="0" smtClean="0"/>
          </a:p>
          <a:p>
            <a:endParaRPr lang="es-P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VIDEOS</a:t>
            </a:r>
            <a:endParaRPr lang="es-P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69" y="3146093"/>
            <a:ext cx="2279101" cy="15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04" y="4975199"/>
            <a:ext cx="2239166" cy="15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103" y="3146289"/>
            <a:ext cx="2291936" cy="15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103" y="4927136"/>
            <a:ext cx="2392774" cy="16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019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Muchas gracias!</a:t>
            </a:r>
            <a:endParaRPr lang="es-PE" dirty="0"/>
          </a:p>
        </p:txBody>
      </p:sp>
      <p:sp>
        <p:nvSpPr>
          <p:cNvPr id="4" name="AutoShape 2" descr="data:image/jpeg;base64,/9j/4AAQSkZJRgABAQAAAQABAAD/2wCEAAkGBxIHEhIUExQWFBUXFRQXGBgXGBwaGhoYGRYXFhgYGhcYHiggGxwlHRQUITEhJiksLy4xFx8zPTMwNygvLisBCgoKDg0OGxAQGy8mICYvLDQvLDQsLCw2NDQ0LCwsNDQ4LywtNCw3NywsLCwsLCw0LC00NCw0LCwsNCwvLCwvNP/AABEIAOEA4QMBEQACEQEDEQH/xAAbAAEAAwEBAQEAAAAAAAAAAAAABQYHBAMCAf/EAEcQAAECAgYEBwsLBAMBAAAAAAEAAgMRBAUGITFhEkFRcSIyVIGRk6EHExUXQlJysbLR4hQjMzRic4Ois8HwgpKj0hZjwkP/xAAaAQEAAwEBAQAAAAAAAAAAAAAABAUGAwIB/8QAOBEAAQMBAwcLBAMBAQEBAAAAAAECAwQFESESMVGRobHhFBUiMkFSYXGB0fATMzTBU2JjQiPxQ//aAAwDAQACEQMRAD8A3FAEAQBAEAQBAEB+EyQEFWVrqJV8wYnfHDyYfC7eL2qZFQzSdl3nhxIE1pU8WCuvXQmPArVO7or3TEGC1ubyXflbKXSVOjspv/btRVy267/826/n7IOlWvptIn88WjYwBvaBPtUttBA3/kgPtWqd/wBXeSIRsWtI8bjRort73H1ld0hjTM1NSEZaqZ2d661OUnSvN5XU4Kqqt6n4gOqFWMaDxYsRu57h6iuaxRrnamo7NqZm5nrrUkKNaqm0bCO4+lJ3a4Eri6igdnb+iQy06pmZ+vHeTVC7ocaH9LCY8bWktPbMepRH2Uxeq5U2k+K3JE67UXyw9yyVdbaiU2Qc4wjsiCQ/uEx0yUGWz5mZkv8AIs4bVp5MFW5fH3zFihvEUAtIIOBBmDzqEqKi3KWKKipeh9L4fQgCAIAgCAIAgCAIAgCAIAgCA/HENEzcAgKlXluoNCm2AO/P86fAHP5XNdmrKCzXvxfgm0p6q2Io+jH0l2FEravqRW/0sQlvmC5v9ox3mZVvDTRRdVMdJQVFdNP11w0dhGKQRAgCAIAgCAIAgCAIDtq2tY1VmcKI5m0Dine03FcpYI5Uuel53gqpYFvjdd80F4qS37Ism0lugfPbMt524jmnzKpnsxUxiW/wL6ltprujMl3j2F0gxm0hocxwc0iYIMwRkQqpzVatyl41yOS9q3ofa+H0IAgCAIAgCAIAgCAIAgI2u67g1KzSiOvPFaOM7cNmeC7wU75nXNT1I1TVx07cp6+napmFoLTR67JBOhD1Q2m7+o+UezJX9PRxw4piukytXaMtRguDdBCKWQAgCAIAgCAIAgCAIAgCAIAgJOpa8jVK6cJ1xPCYb2u3jbmL1wnpo5kucnqSqWtlp1vYuGjsNOs7aWDXgkOBEAvhk372nyh/CAs/U0j4FxxTSaqjr46lMMF0E2opOCAIAgCAIAgCAIAgK9aq07Kjbotk+MRc3UPtOyy19qm0lG6db1waV1faDaZtyYu7E9zK6bTIlPeXxHFzjiT6hsGQWhjjbG3JalyGSlmfK7Let6ngvZzCAIAgCAIAgCAIAgCAIAgCAIAgPuDFdAcHNJa4GYIMiDkV8c1HJcp6Y9zFymrcppdkLXCs5QoxDYuAdgH+52WvVsVDWUKx9NnV3Gos600m/wDOTrb+JblWlwEAQBAEAQBAEBXrXWkbUbNFsjGcOC3YMNN2Wwa+YqbR0izuvXqoV1oV7aZtydZcyfsyikR3UlznvJc5xmScSVomtRqXJmMg97nuVzlvVTzXo8hAEAQBAEAQBAEAQBAEAQBAEAQBAEB+gyQIt2KGmWJtT4RAgxj86BwXHywP/Q7cdqoa6i+n02ZtxqrMtH6yfTk62/iW9VhcBAEAQBAEBHV/W7KlguiOvODW+c44D9zkCu9PA6Z6NQjVVS2njV7vTxUxynUx9PiOiRDNzjMn1AZAXLTxxtjajW5kMVNK6V6vfnU517OYQBAEAQBAEAQBAEAQBAEAQBAEAQBAEAQH1DiGEQ5pIIIIIxBF4IXxURUuU+tcrVRUzoa5ZGvxXkLhSEVkg8bdjhkewzyWbrKZYH4ZlzGys+tSpjvXrJn9yeUMnhAEAQH4To3lAZBa6uzXcckH5tk2wxlrdvJHQAtNR0/0Y7lzrn+eBjLRq+US4dVM3zxINSyAEAQBAEAQBAEAQBAEAQBAEAQBAEAQBAEAQBAd9R1o+p4zIrdVzh5zTi3+awFxnhSZisUkUlS6nlR6evkbPRKS2mMbEYZtcA4HI/uss9iscrVzobeN7ZGo5uZT2Xk9hAEBUu6HXHyKCILTw4swcofldOG7SVlZsGXJlrmTeVFr1X0ovppndu+YGYK/MoEAQBAEAQBAEAQBAEAQBAEAQBAEAQBAEAQBAEAQF97mtccajOO18P8A9t/9f3KntODNKnr82ajQ2LVZ4HeaftP3rL+qY0IQAmSAxe0tZ+F6REieTPRZ6Dbh0485WppYfpRI3t7fMxFdUfXnV/ZmTy+YkWpBECAsNma4o9EIZSYEN7J3P720vbPbdNw7RngoVVBI7pROVF0X4FnQ1cLOhMxFTTcl6e5osCpqFSGhzIEBzSJghjSCN8lRuqJ2rcrlv81NK2lpnJlNY1U8kPTwBROTwerb7l85VN311qfe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HLWVAoFWMMSLBgtaP+tsydgErzkukUtTI7Ja5b/NTlNDSQty3taieSGZ19WcOsX/ADUGHBhg3BrWhxzc4DswGeKvqeF0adNyqvmZerqWTO/82I1PJL/X2ItSCGEB0UCluoERkRvGY4OHNq3HDnXiRiParV7TpDKsUiPb2G3UOktpjGRG3te0OG4iayb2KxytXsN3G9HtRzcynsvJ7IO2lYeD6JFIMnP+bbvdcZZhukeZS6GL6kyJ2JiQbSm+lTuVM64J68DH1pjFhAarHsvAreiwBLQeITA17RfxQZOHlCfrN96zraySKVy50vXA18lnxTwNS65URLlM6rmp41TP0IrZea4XtcNoP7Yq8gnZM29qmZqaSSndkvT17Dos9aKNUTuDwoZPChk3HMeac+ma51NKydMcF0nSjr5KZcMU0GqVLXMGuWacJ2zSaeM07CP3wWengfC65yGtpqqOoblMX00EguJICAIAgCAIAgCAIAgCAIAgCAhLR2khVG2R4cQjgwwb97j5I/gUqmpHzrhgmkhVlfHTJjivYhllb1tFrh+nFdM6gLmtGxo1etaGGBkLcliGSqaqSodlPXgdlnbNxq8dweDDB4UQi7c0eUculc6mrZAmOK6DtR0ElSuGDdJcbS1JBqirorYbcDCJcb3OPfGiZO5xyvVXS1D5apquXTuLutpYoKJzWJox9UM0V8ZYIDTu5tWHyijuhE3wnXei6ZHbp9ioLTiyZUfp+exqrGny4Mhf+dy/FLcq0uDPe6hTJvgQgcA6IRvOi32X9KurKjwc/wBPmwztuy4sj9f0n7KKrcz4QG41T9BB+7h+yFkpvuO81N9D9tvkm4+6fQYdYsMOK0OadR9YOo5hfI5HRuymrcoliZK3Jel6GY2nsjEqeb4c4kHb5TPSA1faHYr+lrmzdF2Dt/zQZaust8HSZi3d80kDQKbEq94iQnFjhrHqIwIyKmSRtkbkuS9CvhmfC7LYtymnWYtdDriTHyhxtnku9EnX9k371QVVC6HpNxbu+aTVUNpMqOi7B2/y9izKAWYQBAEAQBAEAQBAEAQBAUu1NtW0ScKjEOfgYmLW+j5zuwZ4K0pLPV/TkwTQUlfayR3sixXT2IZ1GiujuLnEucTMkmZJzKvGtRqXIZp73PXKct6lysxYh1KlEpILWYiHg53pa2jLHdrq6q0Ub0Ys+ku6GyFd058E0e/zUaJBhNgNDWgNaBIACQAyAVI5yuW9TSNajUuRMCCt59Rj/h/qsUuz/wAhvruUgWr+I/03oZGtKY0IC09zqmfJ6XoaojHN5xwwfyuHOq+0o8qHK0LwLaxpcmoydKcTU1njWGRW6pHyimxdjdFg5mifaXLS0DMmBviY61n5VU7wuQgFMK4IDcap+gg/dw/ZCyU33Heam+h+23yTcda5nQETQFHtRYgRpxKKA12JhYNPoeacsN2u2pbRVOjLrKKushH9OHBdHsZ89joDiCC1wN4NxBGWIKukVHJemYzio5jrlwVC72WtuYcoVKJIwEXWPT2+l07VU1dnX9OLV7exfUFr3XRz6/f31mgMeIgBBBBEwReCDgQVTKiotymhRUVL0PpfD6EAQBAEAQBAEB5UqksojXPe4Na0TJOC9MY565LUvU8ve1jVc5bkM0tTbJ9Z6UODNkLAnBzxn5rctevYr2koGx9J+K7jL19qulvZFg3T2qVug0KJT3hkJpe46h6ycAMyp8kjY25TluQq4oXyuyWJepplmLHw6plEiSiRvys9EHE/aPNJUNVXul6LcG7/AJoNVQ2YyDpOxdsTy9y0KvLQICv28+ox/wAP9VimWf8AkN9dylfav4j/AE3oZGtKY0IDtqSkfJKRAfOWjEYTu0hPsmuU7cqJzfBSRSPyJ2O8UNvWTN0YhXUTvtIju2xYh/OVrIEuiangm4wlWt8718V3nEupwCA3GqfoIP3cP2QslN9x3mpvoftt8k3HWuZ0CAICDtHZmFXgmeBFAueB2OHlDtCl01Y+Bbs6aCDWUEdSmODtJltb1TFqd+hFbI6iL2uG1p1+taCGdkzcpimTqaWSndkvTiSNmrURajIbx4U72HVtLDqOWB7VxqqNkyX5nafck0Novp1yVxbo9jUarrOFWrA+E7SGvaDscNRWflhfE7Jehq4J45mZbFvQ7FyOwQBAEAQBARleV5BqRmlEN54rBxnHIbMzcu8FO+Z1zdZGqquOnblPXyTSZZX9fxq8fN5k0HgsHFb7zn6sFoaemZAlzc+kyVXWyVLulm7EPSztm41eO4PAhg8KIRduaPKOXTJfKmrZAmOK6D1R2fJUrhg3SalU1TQamZoQm+k43ucdpP7YLPTzvmde5TWU9LHTtyWJxJBcSQEAQFft59Rj/h/qsUyz/wAhvruUr7V/Ef6b0MjWlMaEAQGtf8iCzfJTacrQyiK/vri7aSekzWjRLkuMa92U5XaT4X08hAbjVP0EH7uH7IWSm+47zU30P22+SbjrXM6BAEAQHLWNXw6yYYcVoc07cQdoOo5rpHK6N2U1blOUsLJW5L0vQzC01k4lTTe2cSD52tuTwPaw3YK/pa5k3RXB3zMZausx9P0m4t3efuRFV1nFql4fCdonWNThscNYUmWFkrcl6EKnqZIHZTFNSs1aiFXg0eJFAvYdebTrHaO1Z+qo3wLfnTSayitCOpS7M7R7E8oZPCAIAgKvai18OqZw4cokbZ5LPSlifsjsVhSULpek7Bu8q6602U/Rbi7d5+xmVMpcSnvL4ji9xxJ9Q2DIK+YxrG5LUuQyssr5XZT1vUt9l7EOpEolJBazEQ8HO9LzRlju11tVaKN6MWfSXVDZCu6c+bR7mhwYTYDQ1oDWgSAAkANgAVIrlct6mja1GpciYH2vh9CAIAgIC3n1GP8Ah/qsUyz/AMhvruUr7V/Ef6b0MiWlMaEAQHr8of5zukrzkN0Hv6r+8us+HtLCQcQSDvC+ot6XnlyK1blPlfT4EBuNU/QQfu4fshZKb7jvNTfQ/bb5JuOtczoEAQBAEB+EaVxQFFtRYcPnEookcTC1H0Nno4bJYK3pbRu6Muv39ygrrIR3Tgz6Pb2KFwqO7W1zTmHNcD0ggq5wcmlFM90mO0Khf7L23EWUOlEA4CLgD6ew54btdNV2cqdKLV7GiobXR3QnwXT7l4B0sFUF8fMWK2CC5xDWgTJJkANpJX1EVVuQ+OcjUvVbkM+tTbcxpwqKSG4GLgTkzYM8d2JuqSzkTpy6vcztfa6rfHBr9vcp9CocSsHhkNpe86h6ydQzKs5JGxtynLchSRRPmfksS9TTbMWQh1RKJElEjbfJZ6IOv7R7FQVVc6Xotwbv+aDVUNmMp+k7F27y9yzqAWgQBAEAQBAQFvPqMf8AD/VYpln/AJDfXcpX2r+I/wBN6GRLSmNCAIAgOyuIfeqRHbsixB0PIXKFb42r4JuO9Ul0z08V3nGupwCA3GqfoIP3cP2QslN9x3mpvoftt8k3HWuZ0CAIAgOWsawhVYwvivDG4X4k7ABeTkF0jifI7JYl6nKaaOFuU9bkPiqa0hVuzThO0mzLTcQQRIyIO8dK+zQvidkvQ+QVEc7cuNb0O1cjsQNpbLwq8GlxIoweBjk4ax2jsUylrHwLdnTQQK2z46lL8ztPuZhW9TxqndoxWy2OF7Xbnftir+GdkyXsUylTSS07rnp69goNdUigCUOK9o2TmOZpuCSU8Ui3uain2KsniS5jlRDzp1Zx6f8ASxXvGxzjLowX2OGOPqoiHiWpll67lU7bPWdjV47g8GGDwohFwyHnHL1LlU1bIExz6DvR0ElSuGCaTVKlqaDUzNGE3HjOPGccz+2Cz09Q+Z17lNbTUsdO3JYnrpJBcSQR9c1xCqVgfFJAJ0QAJknHDYF2ggfMtzCPUVMdO3KkU6qJSmU1gfDcHtOBH8uOS5vY5jslyXKdY5GyNRzFvQ9l5PYQBAEBAW8+ox/w/wBVimWf+Q313KV9q/iP9N6GRLSmNCAFAaf/AMbyWf5WbDkZTLbUf5PTY41EtcP6mgntmrWhdlQNM/ajMmqd447CDUsrwgNxqgzgQfuofshZKb7jvNTewfbb5JuOtczqEAQEFaS00KoxI8OKRcwHtcfJHaVLpqN8635k0kGsr46ZMcXaCj0SgUu2cXTeZMBlpkcBo81jdZ/hKtnyQ0bMlufR2+vzyKGOGotF+W9bk09np88zSKnquHU8MQ4YuxJOLicXE7bh0KjmmdM7KcaWnp2QMyGZjtXI7hAeVJo7KU0te0PacQ4THQV6a5zVvatynl7GvTJcl6FbpVgqJHM298h5Ndd+cFTmWnM1Mbl+eBWSWNTOW9L08l97z9odg6JRzN2nEye67oYAj7SmcmFyfPER2PTMW9b1819riywILaO0NY0NaLgAJAbgFAc5XLepaNajUualyH2vh9CAjq8qaFXcPQiA3GbXDFpwmNu4rvBUPhdlNI1TSx1DMh5nr2UuxEWY4UNx/ofvHkulz3awrpFhrWeO1OBnVSps19+dq6l9l+YoX2oLQQa8bNhk8DhMPGGeYzHZgqeopXwLc7NpNBSVkdS29uftQllGJYQBAQFvPqMf8P8AVYpln/kN9dylfav4j/TehkS0pjQgOuqaP8rjwWedEY07i4A9i5zOyI3O0Ip2pmZczW6VQ3FZI3hnXdQomhEgxfOYWHe0zHTpnoV3ZT72uZ6mbt2K57ZNOHzWUhWxQhAbhU31eB91D9gLJzfcd5rvN7T/AGm+SbjsXI6hAUi1FtxAnDoxDnYGJi0ej5xzw36raks5XdKXNoKOutdGdCHFdJw2csa+sD36l6QBM9Ak6b83nEDt3a+tTXtjTIh19ieRHo7KdKv1KjV2r5/LzQoMJsBoa0BrQJAASAGwAKlc5XLepo2tRqXImB9r4fQgCAIAgCAIAgCAIDypNHZSmlj2hzSJEETBXprlat7VxPL2Ne3Jcl6Gd1/ZOLUru/0UuLWmchx2f7N/bGd5V3T1rJk+nLn2KZyrs2Snd9anVbk1p7oTVl7aMrDRhx5MiYB2DX/6uywOrYotXZ7o+lHim4m0NqtluZLg7Ypb1WFwEBAW7+ox/wAP9VimWf8AkN9dylfav4j/AE3oZEtKY0ICy9z2ifKaY12qG1z+zRHa6fMoFovyYFTTh+y1seLLqb9CKv6/Zq6zprSvW7oHy6iPI40OUQf0z0vyl3Qptny5EyeOHz1K61IfqUztKY6uF5ki0hjggNwqYzo8D7qH7AWTm+47zXebyn+03yTcetNpkOgML4jgxoxJ9Q2nILyyNz3ZLUvU9ySsjarnrciGc13aSPaR/eKM1wY67RHGfm44NblhtOy7gpI6Zv1JVx3fP/hmqmvmq3fSgTDavD4pZLL2Ph1VKJFlEi4jzWejtOZ5pa4NVXul6LcG7yzobLZB034u2J80lpVeWoQBAEAQBAEAQBAEAQBAEAQFPtTYtlYaUSBJkTEtwa/b6Ls8Dr2qzpLQWPoyYpuKeuspst74sHbF+fNJDWftZFqR3eKUHFrTK/js/wBm/thO4KVUUTJk+pFn2KQaS0pKd30qhFuTWnunxDRKLSGUtoexwc0iYIMwVSOY5i5LkuU0jHte3Kat6ELbv6jH/D/VYpVn/kN9dykG1fxH+m9DIlpTGhAaV3M6B3mDEinGI6Q9FkxP+4u6FRWpLfIjNH7NRYkOTEsi9q7E43lyVWXR+OaHgg3g3FEW4Kl5ide1caqjxIRwa7gna03tPQRzzWrp5UljR5hauBYJnM1eRwLsRzT6Ja+j0KhwXE6UQMazvY42k0Bpn5rbpzOrbgqB9DK+dydl+c1bLThjpmuVb1uRLu28rMODS7bxdInRhtMp36DMmjynduEyBJT1dDRMuTPtUq0bUWlJeuDU1J7qaDUlSQalZow23njPPGdvOzLBUs9Q+Z17tRoqakjp25LE9dJJLgSQgCAIAgCAIAgCAIAgCAIAgCAICJtBZ+DXjZPGi8DgvGIyzGXqxUmnqnwL0c2giVdFHUtudn7FKCx9LsRFkb4bjh/83jaD5Lpc+8Y3CpDWs8dqGeRamzZLs7V1L7L8xQmbT2ogVpQXBhk97mAsPGbJweSdo4Mp571FpaOSKoRXZkvx2E6utCGakVGrit2HbnvM+V0Zs9aNAdSntY0Tc5waBmTILy5yNarlzIe441kejG51Nuq6htq+FDhNwY0N3yF53k386yckiyPVy9pu4Y0iYjE7EOleDoEBS+6RVHyiG2kNHCh8F+bCbjzE/mOxWlmT5LljXtzefEpLZpcuNJW50z+XAzdXpmD9Bln/ADJAmcutE7oHyVjWCjMAaJSa/RHMNEy6VVPsvKcqq9dXEvY7byGo1I0w0Ld+j18Y7uTjrPgXjmlO/s4nvn5f49vAeMd3Jx1nwJzSnf2cRz8v8e3gPGO7k46z4E5pTv7OI5+X+PbwHjHdycdZ8Cc0p39nEc/L/Ht4Dxju5OOs+BOaU7+ziOfl/j28D98Y7uTjrPgTmlO/s4jn5f49vAeMd3Jx1nwJzSnf2cRz8v8AHt4Dxju5OOs+BOaU7+ziOfl/j28B4xzycdZ8Cc0p39nEc/f57eA8ZB5OOs+BOaU7+zifefv89vAeMg8mHW/AnNKd/ZxHP3+e3gfvjIPJh1vwJzT/AH2cRz9/nt4DxkHk3+X4E5p/vs4jn7/PbwHjIPJv8vwJzT/fZxHP3+e3gPGQeTf5fgTmn++ziOfv89vAeMg8m/y/AnNP99nEc/f57eA8ZB5N/l+BOaf77OI5+/z28B4yDyb/AC/AnNP99nEc/f57eByVrbvwhCdDNGZJw8txcN8g0X7DNdIrN+m9HZa6rjlPbP1WKz6aY6Vv/SFNVoUYQF27m1Ud+e6kOHBZNrM3EXnmBl/Vkqm057mpEnbnL6xaW9yzO7MENGVIaQIAgPiLDEZpa4AtcCCDgQRIgr6iqi3ofHNRyKi5jG7S1O6pI7od5aeEw7WnDnGB3ZrUUs6TRo7t7TFV1KtPKrezsIpSCGEAQBAEAQBAEAQBAEAQBAEAQBAEAQBAEAQBAdVWUB9ZxWQmcZxlkBrccgJlc5ZWxsV7uw7U8DppEY3tNpq2gsq2EyEzisEt+0nMmZ51lpZFker3dpt4YmxRoxuZDpXM6hAEAQEPaio215BLbg9szDcdR2HI4HmOpSaWoWB9/Z2kOupEqYsnt7FMfpEF1Gc5jwWuaSCDiCFpmuRyXpmMW9jmOVrkuVDzXo8hAEAQBAEAQBAEAQBAEAQBAEAQBAEAQBAfoE0CJfghqtibPeB4enEHzzxf9luIZv1nm2LO11V9Z2S3qpt+dhrrMoeTsyndZdnh7lmUAtAgCAIAgCAqttbMeFm99hD55ovHngaj9oajzbJWNDWfSXIf1dxU2lZ/10y2dZNvzsMuc0sJBEiLiDiDsIV+i35jJqiotyn4voCAIAgCAIAgCAIAgCAIAgCAIAgCAIAgNBsNZXvWjSI7b8YbDq2PcNuwascZSpa+tv8A/OP1X9Gksuzcm6aVMexP37F7VQXwQBAEAQBAEAQFTtfZIVrOLBk2NrGAib9js+Y7RY0dcsXQf1dxU2jZqTplx9beZlGhOgOLXAtcDIgiRBzCv2uRyXpmMq9jmLkuS5T4X08hAEAQBAEAQBAEAQBAEAQBAEAQH6BNAiX4IaBY+x3etGNSW34shnVsc/P7OrXfcKWtr7//ADj9V9jSWbZeTdLMmPYnv7F7VQXwQBAEAQBAEAQBAEBCWjs1BrwTPAiAcGIBfucPKH8Cl01W+BcMU0EGsoI6lMcF0mX1zUsapnaMVtx4rhe124/sb1fwVEcyXtX0MpU0ctO656evYRy7kYIAgCAIAgCAIAgCAIAgCAIDrq2rotZvDITC465YAbXHABc5ZWRNynrcdoKeSd2SxLzS7MWRh1PJ75RI23yW+iDr+0b9yoaqudN0W4N+fLjU0NmMp+k7F27y9yzKAWYQBAEAQBAEAQBAEAQBAedIgMpTS17Q5pxDhMHmK9NcrVvatynl7GvTJcl6FHrywAdN1GdL/rebv6X48xnvVrBaa5pU9U9iiqrFRelCt3gvuUin0CLVztGKxzDmMdxwIzCto5WSJexbyhmgkhXJkS45l0OQQBAEAQBAEAQBAEB60ajPpbg2G1z3HU0EnsXlz2sS9y3Ie443yLksS9S51JYB8WTqS7QHmNM3He7Ac0+ZVc9ptTCJL/Eu6WxXL0plu8E9y90CgQquYGQmBjRqGvMnEnMqnkkfIuU5b1NBFCyJuSxLkOleDoEAQBAEAQBAEAQBAEAQBAEAQHnSKOyktLXta9pxDgCOgr01ytW9q3HlzGvS5yXoVisrBUalTMMugnLhN/tdf0EKfFacretiVc9jQPxZ0V2ais06wNKo8+9lkUZHRd0Ou7VPjtOF3WvT587CrlsWdvUVF2b/AHISlVJSaJx4EQZ6JI/uFylMqInZnJrID6KoZ1mLqOA3LuRlRUPxAEAmgO2jVTSKVLQgxHZhhl0ykuTp429Zyazuylnf1WLqJqhWFplJ4wbCH23TMsgyfbJRX2lA3Nj88SdFY1Q/rXJ5r7Fkq7ufQIEjGe6Kdg4Dew6XaFAltSR3US7b81FpDYsLcZFV2xPfaWmhUKHQW6MNjWDY0S6dpVe+Rz1vct5axxMjS5iXIdC8HQIAgCAIAgCAIAgCAIAgCAIAgCAIAgCAIAgIqveLzFSIM5HnzGW2h47fR/crQU3VUylodZPI5qo+mZz+yV0m6inCk+8nzsNRs7q3LP1JrqbMT6hkw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AutoShape 4" descr="data:image/jpeg;base64,/9j/4AAQSkZJRgABAQAAAQABAAD/2wCEAAkGBxIHEhIUExQWFBUXFRQXGBgXGBwaGhoYGRYXFhgYGhcYHiggGxwlHRQUITEhJiksLy4xFx8zPTMwNygvLisBCgoKDg0OGxAQGy8mICYvLDQvLDQsLCw2NDQ0LCwsNDQ4LywtNCw3NywsLCwsLCw0LC00NCw0LCwsNCwvLCwvNP/AABEIAOEA4QMBEQACEQEDEQH/xAAbAAEAAwEBAQEAAAAAAAAAAAAABQYHBAMCAf/EAEcQAAECAgYEBwsLBAMBAAAAAAEAAgMRBAUGITFhEkFRcSIyVIGRk6EHExUXQlJysbLR4hQjMzRic4Ois8HwgpKj0hZjwkP/xAAaAQEAAwEBAQAAAAAAAAAAAAAABAUGAwIB/8QAOBEAAQMBAwcLBAMBAQEBAAAAAAECAwQFESESMVGRobHhFBUiMkFSYXGB0fATMzTBU2JjQiPxQ//aAAwDAQACEQMRAD8A3FAEAQBAEAQBAEB+EyQEFWVrqJV8wYnfHDyYfC7eL2qZFQzSdl3nhxIE1pU8WCuvXQmPArVO7or3TEGC1ubyXflbKXSVOjspv/btRVy267/826/n7IOlWvptIn88WjYwBvaBPtUttBA3/kgPtWqd/wBXeSIRsWtI8bjRort73H1ld0hjTM1NSEZaqZ2d661OUnSvN5XU4Kqqt6n4gOqFWMaDxYsRu57h6iuaxRrnamo7NqZm5nrrUkKNaqm0bCO4+lJ3a4Eri6igdnb+iQy06pmZ+vHeTVC7ocaH9LCY8bWktPbMepRH2Uxeq5U2k+K3JE67UXyw9yyVdbaiU2Qc4wjsiCQ/uEx0yUGWz5mZkv8AIs4bVp5MFW5fH3zFihvEUAtIIOBBmDzqEqKi3KWKKipeh9L4fQgCAIAgCAIAgCAIAgCAIAgCA/HENEzcAgKlXluoNCm2AO/P86fAHP5XNdmrKCzXvxfgm0p6q2Io+jH0l2FEravqRW/0sQlvmC5v9ox3mZVvDTRRdVMdJQVFdNP11w0dhGKQRAgCAIAgCAIAgCAIDtq2tY1VmcKI5m0Dine03FcpYI5Uuel53gqpYFvjdd80F4qS37Ism0lugfPbMt524jmnzKpnsxUxiW/wL6ltprujMl3j2F0gxm0hocxwc0iYIMwRkQqpzVatyl41yOS9q3ofa+H0IAgCAIAgCAIAgCAIAgI2u67g1KzSiOvPFaOM7cNmeC7wU75nXNT1I1TVx07cp6+napmFoLTR67JBOhD1Q2m7+o+UezJX9PRxw4piukytXaMtRguDdBCKWQAgCAIAgCAIAgCAIAgCAIAgJOpa8jVK6cJ1xPCYb2u3jbmL1wnpo5kucnqSqWtlp1vYuGjsNOs7aWDXgkOBEAvhk372nyh/CAs/U0j4FxxTSaqjr46lMMF0E2opOCAIAgCAIAgCAIAgK9aq07Kjbotk+MRc3UPtOyy19qm0lG6db1waV1faDaZtyYu7E9zK6bTIlPeXxHFzjiT6hsGQWhjjbG3JalyGSlmfK7Let6ngvZzCAIAgCAIAgCAIAgCAIAgCAIAgPuDFdAcHNJa4GYIMiDkV8c1HJcp6Y9zFymrcppdkLXCs5QoxDYuAdgH+52WvVsVDWUKx9NnV3Gos600m/wDOTrb+JblWlwEAQBAEAQBAEBXrXWkbUbNFsjGcOC3YMNN2Wwa+YqbR0izuvXqoV1oV7aZtydZcyfsyikR3UlznvJc5xmScSVomtRqXJmMg97nuVzlvVTzXo8hAEAQBAEAQBAEAQBAEAQBAEAQBAEB+gyQIt2KGmWJtT4RAgxj86BwXHywP/Q7cdqoa6i+n02ZtxqrMtH6yfTk62/iW9VhcBAEAQBAEBHV/W7KlguiOvODW+c44D9zkCu9PA6Z6NQjVVS2njV7vTxUxynUx9PiOiRDNzjMn1AZAXLTxxtjajW5kMVNK6V6vfnU517OYQBAEAQBAEAQBAEAQBAEAQBAEAQBAEAQH1DiGEQ5pIIIIIxBF4IXxURUuU+tcrVRUzoa5ZGvxXkLhSEVkg8bdjhkewzyWbrKZYH4ZlzGys+tSpjvXrJn9yeUMnhAEAQH4To3lAZBa6uzXcckH5tk2wxlrdvJHQAtNR0/0Y7lzrn+eBjLRq+US4dVM3zxINSyAEAQBAEAQBAEAQBAEAQBAEAQBAEAQBAEAQBAd9R1o+p4zIrdVzh5zTi3+awFxnhSZisUkUlS6nlR6evkbPRKS2mMbEYZtcA4HI/uss9iscrVzobeN7ZGo5uZT2Xk9hAEBUu6HXHyKCILTw4swcofldOG7SVlZsGXJlrmTeVFr1X0ovppndu+YGYK/MoEAQBAEAQBAEAQBAEAQBAEAQBAEAQBAEAQBAEAQF97mtccajOO18P8A9t/9f3KntODNKnr82ajQ2LVZ4HeaftP3rL+qY0IQAmSAxe0tZ+F6REieTPRZ6Dbh0485WppYfpRI3t7fMxFdUfXnV/ZmTy+YkWpBECAsNma4o9EIZSYEN7J3P720vbPbdNw7RngoVVBI7pROVF0X4FnQ1cLOhMxFTTcl6e5osCpqFSGhzIEBzSJghjSCN8lRuqJ2rcrlv81NK2lpnJlNY1U8kPTwBROTwerb7l85VN311qfe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DwBROTwerb7k5VN311qOR0/cbqQeAKJyeD1bfcnKpu+utRyOn7jdSHLWVAoFWMMSLBgtaP+tsydgErzkukUtTI7Ja5b/NTlNDSQty3taieSGZ19WcOsX/ADUGHBhg3BrWhxzc4DswGeKvqeF0adNyqvmZerqWTO/82I1PJL/X2ItSCGEB0UCluoERkRvGY4OHNq3HDnXiRiParV7TpDKsUiPb2G3UOktpjGRG3te0OG4iayb2KxytXsN3G9HtRzcynsvJ7IO2lYeD6JFIMnP+bbvdcZZhukeZS6GL6kyJ2JiQbSm+lTuVM64J68DH1pjFhAarHsvAreiwBLQeITA17RfxQZOHlCfrN96zraySKVy50vXA18lnxTwNS65URLlM6rmp41TP0IrZea4XtcNoP7Yq8gnZM29qmZqaSSndkvT17Dos9aKNUTuDwoZPChk3HMeac+ma51NKydMcF0nSjr5KZcMU0GqVLXMGuWacJ2zSaeM07CP3wWengfC65yGtpqqOoblMX00EguJICAIAgCAIAgCAIAgCAIAgCAhLR2khVG2R4cQjgwwb97j5I/gUqmpHzrhgmkhVlfHTJjivYhllb1tFrh+nFdM6gLmtGxo1etaGGBkLcliGSqaqSodlPXgdlnbNxq8dweDDB4UQi7c0eUculc6mrZAmOK6DtR0ElSuGDdJcbS1JBqirorYbcDCJcb3OPfGiZO5xyvVXS1D5apquXTuLutpYoKJzWJox9UM0V8ZYIDTu5tWHyijuhE3wnXei6ZHbp9ioLTiyZUfp+exqrGny4Mhf+dy/FLcq0uDPe6hTJvgQgcA6IRvOi32X9KurKjwc/wBPmwztuy4sj9f0n7KKrcz4QG41T9BB+7h+yFkpvuO81N9D9tvkm4+6fQYdYsMOK0OadR9YOo5hfI5HRuymrcoliZK3Jel6GY2nsjEqeb4c4kHb5TPSA1faHYr+lrmzdF2Dt/zQZaust8HSZi3d80kDQKbEq94iQnFjhrHqIwIyKmSRtkbkuS9CvhmfC7LYtymnWYtdDriTHyhxtnku9EnX9k371QVVC6HpNxbu+aTVUNpMqOi7B2/y9izKAWYQBAEAQBAEAQBAEAQBAUu1NtW0ScKjEOfgYmLW+j5zuwZ4K0pLPV/TkwTQUlfayR3sixXT2IZ1GiujuLnEucTMkmZJzKvGtRqXIZp73PXKct6lysxYh1KlEpILWYiHg53pa2jLHdrq6q0Ub0Ys+ku6GyFd058E0e/zUaJBhNgNDWgNaBIACQAyAVI5yuW9TSNajUuRMCCt59Rj/h/qsUuz/wAhvruUgWr+I/03oZGtKY0IC09zqmfJ6XoaojHN5xwwfyuHOq+0o8qHK0LwLaxpcmoydKcTU1njWGRW6pHyimxdjdFg5mifaXLS0DMmBviY61n5VU7wuQgFMK4IDcap+gg/dw/ZCyU33Heam+h+23yTcda5nQETQFHtRYgRpxKKA12JhYNPoeacsN2u2pbRVOjLrKKushH9OHBdHsZ89joDiCC1wN4NxBGWIKukVHJemYzio5jrlwVC72WtuYcoVKJIwEXWPT2+l07VU1dnX9OLV7exfUFr3XRz6/f31mgMeIgBBBBEwReCDgQVTKiotymhRUVL0PpfD6EAQBAEAQBAEB5UqksojXPe4Na0TJOC9MY565LUvU8ve1jVc5bkM0tTbJ9Z6UODNkLAnBzxn5rctevYr2koGx9J+K7jL19qulvZFg3T2qVug0KJT3hkJpe46h6ycAMyp8kjY25TluQq4oXyuyWJepplmLHw6plEiSiRvys9EHE/aPNJUNVXul6LcG7/AJoNVQ2YyDpOxdsTy9y0KvLQICv28+ox/wAP9VimWf8AkN9dylfav4j/AE3oZGtKY0IDtqSkfJKRAfOWjEYTu0hPsmuU7cqJzfBSRSPyJ2O8UNvWTN0YhXUTvtIju2xYh/OVrIEuiangm4wlWt8718V3nEupwCA3GqfoIP3cP2QslN9x3mpvoftt8k3HWuZ0CAICDtHZmFXgmeBFAueB2OHlDtCl01Y+Bbs6aCDWUEdSmODtJltb1TFqd+hFbI6iL2uG1p1+taCGdkzcpimTqaWSndkvTiSNmrURajIbx4U72HVtLDqOWB7VxqqNkyX5nafck0Novp1yVxbo9jUarrOFWrA+E7SGvaDscNRWflhfE7Jehq4J45mZbFvQ7FyOwQBAEAQBARleV5BqRmlEN54rBxnHIbMzcu8FO+Z1zdZGqquOnblPXyTSZZX9fxq8fN5k0HgsHFb7zn6sFoaemZAlzc+kyVXWyVLulm7EPSztm41eO4PAhg8KIRduaPKOXTJfKmrZAmOK6D1R2fJUrhg3SalU1TQamZoQm+k43ucdpP7YLPTzvmde5TWU9LHTtyWJxJBcSQEAQFft59Rj/h/qsUyz/wAhvruUr7V/Ef6b0MjWlMaEAQGtf8iCzfJTacrQyiK/vri7aSekzWjRLkuMa92U5XaT4X08hAbjVP0EH7uH7IWSm+47zU30P22+SbjrXM6BAEAQHLWNXw6yYYcVoc07cQdoOo5rpHK6N2U1blOUsLJW5L0vQzC01k4lTTe2cSD52tuTwPaw3YK/pa5k3RXB3zMZausx9P0m4t3efuRFV1nFql4fCdonWNThscNYUmWFkrcl6EKnqZIHZTFNSs1aiFXg0eJFAvYdebTrHaO1Z+qo3wLfnTSayitCOpS7M7R7E8oZPCAIAgKvai18OqZw4cokbZ5LPSlifsjsVhSULpek7Bu8q6602U/Rbi7d5+xmVMpcSnvL4ji9xxJ9Q2DIK+YxrG5LUuQyssr5XZT1vUt9l7EOpEolJBazEQ8HO9LzRlju11tVaKN6MWfSXVDZCu6c+bR7mhwYTYDQ1oDWgSAAkANgAVIrlct6mja1GpciYH2vh9CAIAgIC3n1GP8Ah/qsUyz/AMhvruUr7V/Ef6b0MiWlMaEAQHr8of5zukrzkN0Hv6r+8us+HtLCQcQSDvC+ot6XnlyK1blPlfT4EBuNU/QQfu4fshZKb7jvNTfQ/bb5JuOtczoEAQBAEB+EaVxQFFtRYcPnEookcTC1H0Nno4bJYK3pbRu6Muv39ygrrIR3Tgz6Pb2KFwqO7W1zTmHNcD0ggq5wcmlFM90mO0Khf7L23EWUOlEA4CLgD6ew54btdNV2cqdKLV7GiobXR3QnwXT7l4B0sFUF8fMWK2CC5xDWgTJJkANpJX1EVVuQ+OcjUvVbkM+tTbcxpwqKSG4GLgTkzYM8d2JuqSzkTpy6vcztfa6rfHBr9vcp9CocSsHhkNpe86h6ydQzKs5JGxtynLchSRRPmfksS9TTbMWQh1RKJElEjbfJZ6IOv7R7FQVVc6Xotwbv+aDVUNmMp+k7F27y9yzqAWgQBAEAQBAQFvPqMf8AD/VYpln/AJDfXcpX2r+I/wBN6GRLSmNCAIAgOyuIfeqRHbsixB0PIXKFb42r4JuO9Ul0z08V3nGupwCA3GqfoIP3cP2QslN9x3mpvoftt8k3HWuZ0CAIAgOWsawhVYwvivDG4X4k7ABeTkF0jifI7JYl6nKaaOFuU9bkPiqa0hVuzThO0mzLTcQQRIyIO8dK+zQvidkvQ+QVEc7cuNb0O1cjsQNpbLwq8GlxIoweBjk4ax2jsUylrHwLdnTQQK2z46lL8ztPuZhW9TxqndoxWy2OF7Xbnftir+GdkyXsUylTSS07rnp69goNdUigCUOK9o2TmOZpuCSU8Ui3uain2KsniS5jlRDzp1Zx6f8ASxXvGxzjLowX2OGOPqoiHiWpll67lU7bPWdjV47g8GGDwohFwyHnHL1LlU1bIExz6DvR0ElSuGCaTVKlqaDUzNGE3HjOPGccz+2Cz09Q+Z17lNbTUsdO3JYnrpJBcSQR9c1xCqVgfFJAJ0QAJknHDYF2ggfMtzCPUVMdO3KkU6qJSmU1gfDcHtOBH8uOS5vY5jslyXKdY5GyNRzFvQ9l5PYQBAEBAW8+ox/w/wBVimWf+Q313KV9q/iP9N6GRLSmNCAFAaf/AMbyWf5WbDkZTLbUf5PTY41EtcP6mgntmrWhdlQNM/ajMmqd447CDUsrwgNxqgzgQfuofshZKb7jvNTewfbb5JuOtczqEAQEFaS00KoxI8OKRcwHtcfJHaVLpqN8635k0kGsr46ZMcXaCj0SgUu2cXTeZMBlpkcBo81jdZ/hKtnyQ0bMlufR2+vzyKGOGotF+W9bk09np88zSKnquHU8MQ4YuxJOLicXE7bh0KjmmdM7KcaWnp2QMyGZjtXI7hAeVJo7KU0te0PacQ4THQV6a5zVvatynl7GvTJcl6FbpVgqJHM298h5Ndd+cFTmWnM1Mbl+eBWSWNTOW9L08l97z9odg6JRzN2nEye67oYAj7SmcmFyfPER2PTMW9b1819riywILaO0NY0NaLgAJAbgFAc5XLepaNajUualyH2vh9CAjq8qaFXcPQiA3GbXDFpwmNu4rvBUPhdlNI1TSx1DMh5nr2UuxEWY4UNx/ofvHkulz3awrpFhrWeO1OBnVSps19+dq6l9l+YoX2oLQQa8bNhk8DhMPGGeYzHZgqeopXwLc7NpNBSVkdS29uftQllGJYQBAQFvPqMf8P8AVYpln/kN9dylfav4j/TehkS0pjQgOuqaP8rjwWedEY07i4A9i5zOyI3O0Ip2pmZczW6VQ3FZI3hnXdQomhEgxfOYWHe0zHTpnoV3ZT72uZ6mbt2K57ZNOHzWUhWxQhAbhU31eB91D9gLJzfcd5rvN7T/AGm+SbjsXI6hAUi1FtxAnDoxDnYGJi0ej5xzw36raks5XdKXNoKOutdGdCHFdJw2csa+sD36l6QBM9Ak6b83nEDt3a+tTXtjTIh19ieRHo7KdKv1KjV2r5/LzQoMJsBoa0BrQJAASAGwAKlc5XLepo2tRqXImB9r4fQgCAIAgCAIAgCAIDypNHZSmlj2hzSJEETBXprlat7VxPL2Ne3Jcl6Gd1/ZOLUru/0UuLWmchx2f7N/bGd5V3T1rJk+nLn2KZyrs2Snd9anVbk1p7oTVl7aMrDRhx5MiYB2DX/6uywOrYotXZ7o+lHim4m0NqtluZLg7Ypb1WFwEBAW7+ox/wAP9VimWf8AkN9dylfav4j/AE3oZEtKY0ICy9z2ifKaY12qG1z+zRHa6fMoFovyYFTTh+y1seLLqb9CKv6/Zq6zprSvW7oHy6iPI40OUQf0z0vyl3Qptny5EyeOHz1K61IfqUztKY6uF5ki0hjggNwqYzo8D7qH7AWTm+47zXebyn+03yTcetNpkOgML4jgxoxJ9Q2nILyyNz3ZLUvU9ySsjarnrciGc13aSPaR/eKM1wY67RHGfm44NblhtOy7gpI6Zv1JVx3fP/hmqmvmq3fSgTDavD4pZLL2Ph1VKJFlEi4jzWejtOZ5pa4NVXul6LcG7yzobLZB034u2J80lpVeWoQBAEAQBAEAQBAEAQBAEAQFPtTYtlYaUSBJkTEtwa/b6Ls8Dr2qzpLQWPoyYpuKeuspst74sHbF+fNJDWftZFqR3eKUHFrTK/js/wBm/thO4KVUUTJk+pFn2KQaS0pKd30qhFuTWnunxDRKLSGUtoexwc0iYIMwVSOY5i5LkuU0jHte3Kat6ELbv6jH/D/VYpVn/kN9dykG1fxH+m9DIlpTGhAaV3M6B3mDEinGI6Q9FkxP+4u6FRWpLfIjNH7NRYkOTEsi9q7E43lyVWXR+OaHgg3g3FEW4Kl5ide1caqjxIRwa7gna03tPQRzzWrp5UljR5hauBYJnM1eRwLsRzT6Ja+j0KhwXE6UQMazvY42k0Bpn5rbpzOrbgqB9DK+dydl+c1bLThjpmuVb1uRLu28rMODS7bxdInRhtMp36DMmjynduEyBJT1dDRMuTPtUq0bUWlJeuDU1J7qaDUlSQalZow23njPPGdvOzLBUs9Q+Z17tRoqakjp25LE9dJJLgSQgCAIAgCAIAgCAIAgCAIAgCAICJtBZ+DXjZPGi8DgvGIyzGXqxUmnqnwL0c2giVdFHUtudn7FKCx9LsRFkb4bjh/83jaD5Lpc+8Y3CpDWs8dqGeRamzZLs7V1L7L8xQmbT2ogVpQXBhk97mAsPGbJweSdo4Mp571FpaOSKoRXZkvx2E6utCGakVGrit2HbnvM+V0Zs9aNAdSntY0Tc5waBmTILy5yNarlzIe441kejG51Nuq6htq+FDhNwY0N3yF53k386yckiyPVy9pu4Y0iYjE7EOleDoEBS+6RVHyiG2kNHCh8F+bCbjzE/mOxWlmT5LljXtzefEpLZpcuNJW50z+XAzdXpmD9Bln/ADJAmcutE7oHyVjWCjMAaJSa/RHMNEy6VVPsvKcqq9dXEvY7byGo1I0w0Ld+j18Y7uTjrPgXjmlO/s4nvn5f49vAeMd3Jx1nwJzSnf2cRz8v8e3gPGO7k46z4E5pTv7OI5+X+PbwHjHdycdZ8Cc0p39nEc/L/Ht4Dxju5OOs+BOaU7+ziOfl/j28D98Y7uTjrPgTmlO/s4jn5f49vAeMd3Jx1nwJzSnf2cRz8v8AHt4Dxju5OOs+BOaU7+ziOfl/j28B4xzycdZ8Cc0p39nEc/f57eA8ZB5OOs+BOaU7+zifefv89vAeMg8mHW/AnNKd/ZxHP3+e3gfvjIPJh1vwJzT/AH2cRz9/nt4DxkHk3+X4E5p/vs4jn7/PbwHjIPJv8vwJzT/fZxHP3+e3gPGQeTf5fgTmn++ziOfv89vAeMg8m/y/AnNP99nEc/f57eA8ZB5N/l+BOaf77OI5+/z28B4yDyb/AC/AnNP99nEc/f57eByVrbvwhCdDNGZJw8txcN8g0X7DNdIrN+m9HZa6rjlPbP1WKz6aY6Vv/SFNVoUYQF27m1Ud+e6kOHBZNrM3EXnmBl/Vkqm057mpEnbnL6xaW9yzO7MENGVIaQIAgPiLDEZpa4AtcCCDgQRIgr6iqi3ofHNRyKi5jG7S1O6pI7od5aeEw7WnDnGB3ZrUUs6TRo7t7TFV1KtPKrezsIpSCGEAQBAEAQBAEAQBAEAQBAEAQBAEAQBAEAQBAdVWUB9ZxWQmcZxlkBrccgJlc5ZWxsV7uw7U8DppEY3tNpq2gsq2EyEzisEt+0nMmZ51lpZFker3dpt4YmxRoxuZDpXM6hAEAQEPaio215BLbg9szDcdR2HI4HmOpSaWoWB9/Z2kOupEqYsnt7FMfpEF1Gc5jwWuaSCDiCFpmuRyXpmMW9jmOVrkuVDzXo8hAEAQBAEAQBAEAQBAEAQBAEAQBAEAQBAfoE0CJfghqtibPeB4enEHzzxf9luIZv1nm2LO11V9Z2S3qpt+dhrrMoeTsyndZdnh7lmUAtAgCAIAgCAqttbMeFm99hD55ovHngaj9oajzbJWNDWfSXIf1dxU2lZ/10y2dZNvzsMuc0sJBEiLiDiDsIV+i35jJqiotyn4voCAIAgCAIAgCAIAgCAIAgCAIAgCAIAgNBsNZXvWjSI7b8YbDq2PcNuwascZSpa+tv8A/OP1X9Gksuzcm6aVMexP37F7VQXwQBAEAQBAEAQFTtfZIVrOLBk2NrGAib9js+Y7RY0dcsXQf1dxU2jZqTplx9beZlGhOgOLXAtcDIgiRBzCv2uRyXpmMq9jmLkuS5T4X08hAEAQBAEAQBAEAQBAEAQBAEAQH6BNAiX4IaBY+x3etGNSW34shnVsc/P7OrXfcKWtr7//ADj9V9jSWbZeTdLMmPYnv7F7VQXwQBAEAQBAEAQBAEBCWjs1BrwTPAiAcGIBfucPKH8Cl01W+BcMU0EGsoI6lMcF0mX1zUsapnaMVtx4rhe124/sb1fwVEcyXtX0MpU0ctO656evYRy7kYIAgCAIAgCAIAgCAIAgCAIDrq2rotZvDITC465YAbXHABc5ZWRNynrcdoKeSd2SxLzS7MWRh1PJ75RI23yW+iDr+0b9yoaqudN0W4N+fLjU0NmMp+k7F27y9yzKAWYQBAEAQBAEAQBAEAQBAedIgMpTS17Q5pxDhMHmK9NcrVvatynl7GvTJcl6FHrywAdN1GdL/rebv6X48xnvVrBaa5pU9U9iiqrFRelCt3gvuUin0CLVztGKxzDmMdxwIzCto5WSJexbyhmgkhXJkS45l0OQQBAEAQBAEAQBAEB60ajPpbg2G1z3HU0EnsXlz2sS9y3Ie443yLksS9S51JYB8WTqS7QHmNM3He7Ac0+ZVc9ptTCJL/Eu6WxXL0plu8E9y90CgQquYGQmBjRqGvMnEnMqnkkfIuU5b1NBFCyJuSxLkOleDoEAQBAEAQBAEAQBAEAQBAEAQHnSKOyktLXta9pxDgCOgr01ytW9q3HlzGvS5yXoVisrBUalTMMugnLhN/tdf0EKfFacretiVc9jQPxZ0V2ais06wNKo8+9lkUZHRd0Ou7VPjtOF3WvT587CrlsWdvUVF2b/AHISlVJSaJx4EQZ6JI/uFylMqInZnJrID6KoZ1mLqOA3LuRlRUPxAEAmgO2jVTSKVLQgxHZhhl0ykuTp429Zyazuylnf1WLqJqhWFplJ4wbCH23TMsgyfbJRX2lA3Nj88SdFY1Q/rXJ5r7Fkq7ufQIEjGe6Kdg4Dew6XaFAltSR3US7b81FpDYsLcZFV2xPfaWmhUKHQW6MNjWDY0S6dpVe+Rz1vct5axxMjS5iXIdC8HQIAgCAIAgCAIAgCAIAgCAIAgCAIAgCAIAgIqveLzFSIM5HnzGW2h47fR/crQU3VUylodZPI5qo+mZz+yV0m6inCk+8nzsNRs7q3LP1JrqbMT6hkwIAg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Picture 2" descr="UT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475" y="4804767"/>
            <a:ext cx="3481388" cy="125584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 contourW="6350" prstMaterial="matte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7200" y="4819614"/>
            <a:ext cx="4362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Plataforma Educativa</a:t>
            </a:r>
          </a:p>
          <a:p>
            <a:r>
              <a:rPr lang="es-PE" dirty="0">
                <a:hlinkClick r:id="rId3"/>
              </a:rPr>
              <a:t>https://campusvirtualutp.edu.pe/</a:t>
            </a:r>
            <a:endParaRPr lang="es-PE" dirty="0"/>
          </a:p>
          <a:p>
            <a:endParaRPr lang="es-PE" dirty="0"/>
          </a:p>
          <a:p>
            <a:r>
              <a:rPr lang="es-PE" dirty="0"/>
              <a:t>Portal de Alumnos</a:t>
            </a:r>
          </a:p>
          <a:p>
            <a:r>
              <a:rPr lang="es-PE" dirty="0">
                <a:hlinkClick r:id="rId4"/>
              </a:rPr>
              <a:t>http://webprojects.utp.edu.pe/VirtualClass/</a:t>
            </a:r>
            <a:endParaRPr lang="es-PE" dirty="0"/>
          </a:p>
          <a:p>
            <a:endParaRPr lang="es-P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9556" y="2378168"/>
            <a:ext cx="767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i="1" dirty="0" smtClean="0">
                <a:latin typeface="Lucida Calligraphy" pitchFamily="66" charset="0"/>
              </a:rPr>
              <a:t>“</a:t>
            </a:r>
            <a:r>
              <a:rPr lang="es-PE" sz="4000" dirty="0" smtClean="0"/>
              <a:t>Lo </a:t>
            </a:r>
            <a:r>
              <a:rPr lang="es-PE" sz="4000" dirty="0"/>
              <a:t>importante es no dejar de hacerse </a:t>
            </a:r>
            <a:r>
              <a:rPr lang="es-PE" sz="4000" dirty="0" smtClean="0"/>
              <a:t>preguntas.</a:t>
            </a:r>
            <a:r>
              <a:rPr lang="es-PE" sz="4000" i="1" dirty="0" smtClean="0">
                <a:latin typeface="Lucida Calligraphy" pitchFamily="66" charset="0"/>
              </a:rPr>
              <a:t>” </a:t>
            </a:r>
          </a:p>
          <a:p>
            <a:pPr algn="ctr"/>
            <a:r>
              <a:rPr lang="es-PE" sz="4000" i="1" dirty="0" smtClean="0">
                <a:latin typeface="Lucida Calligraphy" pitchFamily="66" charset="0"/>
              </a:rPr>
              <a:t>                            (Einstein)</a:t>
            </a:r>
            <a:endParaRPr lang="es-PE" sz="4000" i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6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41446" y="2616911"/>
            <a:ext cx="3699933" cy="1439333"/>
          </a:xfrm>
        </p:spPr>
        <p:txBody>
          <a:bodyPr>
            <a:normAutofit fontScale="92500"/>
          </a:bodyPr>
          <a:lstStyle/>
          <a:p>
            <a:r>
              <a:rPr lang="es-ES_tradnl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Y LAS CIENCIAS</a:t>
            </a:r>
          </a:p>
          <a:p>
            <a:r>
              <a:rPr lang="es-ES_tradnl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MATERIA</a:t>
            </a:r>
          </a:p>
          <a:p>
            <a:r>
              <a:rPr lang="es-ES_tradnl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ÁTOMO</a:t>
            </a:r>
            <a:endParaRPr lang="es-ES_tradnl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endParaRPr lang="es-ES_tradnl" dirty="0" smtClean="0"/>
          </a:p>
          <a:p>
            <a:endParaRPr lang="es-ES_tradnl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_trad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07" y="4056244"/>
            <a:ext cx="2065883" cy="193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dmision\Desktop\1320412465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570" y="2374710"/>
            <a:ext cx="5173230" cy="3445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4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39213" y="2262512"/>
            <a:ext cx="3722793" cy="1233593"/>
          </a:xfrm>
        </p:spPr>
        <p:txBody>
          <a:bodyPr>
            <a:normAutofit/>
          </a:bodyPr>
          <a:lstStyle/>
          <a:p>
            <a:pPr algn="just"/>
            <a:r>
              <a:rPr lang="es-PE" sz="1300" b="1" i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ciencia</a:t>
            </a:r>
            <a:r>
              <a:rPr lang="es-PE" sz="1300" dirty="0"/>
              <a:t>, es un recopilación de técnicas y métodos que nos </a:t>
            </a:r>
            <a:r>
              <a:rPr lang="es-PE" sz="1300" dirty="0" smtClean="0"/>
              <a:t>permiten </a:t>
            </a:r>
            <a:r>
              <a:rPr lang="es-PE" sz="1300" dirty="0"/>
              <a:t>organizar de forma objetiva y accesible un conjunto de </a:t>
            </a:r>
            <a:r>
              <a:rPr lang="es-PE" sz="1300" dirty="0" smtClean="0"/>
              <a:t>información, que puede ser adquirida a través de la experiencia o de </a:t>
            </a:r>
            <a:r>
              <a:rPr lang="es-PE" sz="1300" dirty="0"/>
              <a:t>la deducción.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QUÍMICA Y LAS CIENCIAS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48" y="3521837"/>
            <a:ext cx="4456339" cy="2845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94675" y="2562537"/>
            <a:ext cx="398385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300" dirty="0" smtClean="0"/>
              <a:t>_</a:t>
            </a:r>
            <a:r>
              <a:rPr lang="es-PE" sz="13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La </a:t>
            </a:r>
            <a:r>
              <a:rPr lang="es-PE" sz="1300" b="1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como ciencia fáctica </a:t>
            </a:r>
            <a:r>
              <a:rPr lang="es-PE" sz="1300" dirty="0"/>
              <a:t>es </a:t>
            </a:r>
            <a:r>
              <a:rPr lang="es-PE" sz="1300" dirty="0" smtClean="0"/>
              <a:t>considerada </a:t>
            </a:r>
            <a:r>
              <a:rPr lang="es-PE" sz="1300" dirty="0"/>
              <a:t>la ciencia central, existiendo un </a:t>
            </a:r>
            <a:r>
              <a:rPr lang="es-PE" sz="1300" dirty="0" smtClean="0"/>
              <a:t>consenso generalizado </a:t>
            </a:r>
            <a:r>
              <a:rPr lang="es-PE" sz="1300" dirty="0"/>
              <a:t>en el mundo científico y no científico, al respecto. </a:t>
            </a:r>
          </a:p>
          <a:p>
            <a:pPr algn="just"/>
            <a:r>
              <a:rPr lang="es-PE" sz="1300" dirty="0" smtClean="0"/>
              <a:t>Esto </a:t>
            </a:r>
            <a:r>
              <a:rPr lang="es-PE" sz="1300" dirty="0"/>
              <a:t>obedece a que los conocimientos básicos o fundamentales de Química son </a:t>
            </a:r>
            <a:r>
              <a:rPr lang="es-PE" sz="1300" dirty="0" smtClean="0"/>
              <a:t>imprescindibles </a:t>
            </a:r>
            <a:r>
              <a:rPr lang="es-PE" sz="1300" dirty="0"/>
              <a:t>para los estudiantes de otras áreas como </a:t>
            </a:r>
            <a:r>
              <a:rPr lang="es-PE" sz="1300" dirty="0" smtClean="0"/>
              <a:t>Biología</a:t>
            </a:r>
            <a:r>
              <a:rPr lang="es-PE" sz="1300" dirty="0"/>
              <a:t>, Física, </a:t>
            </a:r>
            <a:r>
              <a:rPr lang="es-PE" sz="1300" dirty="0" smtClean="0"/>
              <a:t>Geología</a:t>
            </a:r>
            <a:r>
              <a:rPr lang="es-PE" sz="1300" dirty="0"/>
              <a:t>, </a:t>
            </a:r>
            <a:r>
              <a:rPr lang="es-PE" sz="1300" dirty="0" smtClean="0"/>
              <a:t>Paleontología</a:t>
            </a:r>
            <a:r>
              <a:rPr lang="es-PE" sz="1300" dirty="0"/>
              <a:t>, Ecología, Astronomía, Geología, Genética Molecular, </a:t>
            </a:r>
            <a:r>
              <a:rPr lang="es-PE" sz="1300" dirty="0" smtClean="0"/>
              <a:t>Bioquímica</a:t>
            </a:r>
            <a:r>
              <a:rPr lang="es-PE" sz="1300" dirty="0"/>
              <a:t>, Las </a:t>
            </a:r>
            <a:r>
              <a:rPr lang="es-PE" sz="1300" dirty="0" smtClean="0"/>
              <a:t>Ingenierías</a:t>
            </a:r>
            <a:r>
              <a:rPr lang="es-PE" sz="1300" dirty="0"/>
              <a:t>, entre otras disciplinas científicas.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224" y="4769822"/>
            <a:ext cx="1207581" cy="167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761" y="4656139"/>
            <a:ext cx="2953735" cy="179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311552" y="4644421"/>
            <a:ext cx="2725570" cy="767920"/>
          </a:xfrm>
        </p:spPr>
        <p:txBody>
          <a:bodyPr>
            <a:normAutofit/>
          </a:bodyPr>
          <a:lstStyle/>
          <a:p>
            <a:pPr algn="just"/>
            <a:r>
              <a:rPr lang="es-PE" sz="1400" dirty="0" smtClean="0"/>
              <a:t>Sin </a:t>
            </a:r>
            <a:r>
              <a:rPr lang="es-PE" sz="1400" dirty="0"/>
              <a:t>la química no </a:t>
            </a:r>
            <a:r>
              <a:rPr lang="es-PE" sz="1400" dirty="0" smtClean="0"/>
              <a:t>existiríamos</a:t>
            </a:r>
            <a:r>
              <a:rPr lang="es-PE" sz="1400" dirty="0"/>
              <a:t>, pues somos puros elementos </a:t>
            </a:r>
            <a:r>
              <a:rPr lang="es-PE" sz="1400" dirty="0" smtClean="0"/>
              <a:t>químicos.</a:t>
            </a:r>
            <a:endParaRPr lang="es-ES" sz="1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QUÍMICA Y LAS CIENCIAS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37" y="1591056"/>
            <a:ext cx="6159743" cy="51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94680" y="2657960"/>
            <a:ext cx="27755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</a:t>
            </a:r>
            <a:endParaRPr lang="es-PE" sz="1400" b="1" u="sng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PE" sz="1400" dirty="0" smtClean="0"/>
              <a:t>Parte </a:t>
            </a:r>
            <a:r>
              <a:rPr lang="es-PE" sz="1400" dirty="0"/>
              <a:t>de la ciencia que se ocupa del estudio de la </a:t>
            </a:r>
            <a:r>
              <a:rPr lang="es-PE" sz="1400" dirty="0" smtClean="0"/>
              <a:t>composición</a:t>
            </a:r>
            <a:r>
              <a:rPr lang="es-PE" sz="1400" dirty="0"/>
              <a:t>, estructura, propiedades y </a:t>
            </a:r>
            <a:r>
              <a:rPr lang="es-PE" sz="1400" dirty="0" smtClean="0"/>
              <a:t>transformaciones </a:t>
            </a:r>
            <a:r>
              <a:rPr lang="es-PE" sz="1400" dirty="0"/>
              <a:t>de la materia. </a:t>
            </a:r>
          </a:p>
        </p:txBody>
      </p:sp>
    </p:spTree>
    <p:extLst>
      <p:ext uri="{BB962C8B-B14F-4D97-AF65-F5344CB8AC3E}">
        <p14:creationId xmlns:p14="http://schemas.microsoft.com/office/powerpoint/2010/main" xmlns="" val="32556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59512" y="1777806"/>
            <a:ext cx="2638960" cy="410718"/>
          </a:xfrm>
        </p:spPr>
        <p:txBody>
          <a:bodyPr>
            <a:normAutofit/>
          </a:bodyPr>
          <a:lstStyle/>
          <a:p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Y MEDICINA</a:t>
            </a:r>
            <a:endParaRPr lang="es-ES" sz="1300" b="1" u="sng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QUÍMICA Y LAS CIENCIAS</a:t>
            </a:r>
          </a:p>
        </p:txBody>
      </p:sp>
      <p:pic>
        <p:nvPicPr>
          <p:cNvPr id="4099" name="Picture 3" descr="C:\Users\Admision\Desktop\1339981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16" y="2188524"/>
            <a:ext cx="3767826" cy="2824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72527" y="2354203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3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Química y los Materiales: </a:t>
            </a:r>
          </a:p>
          <a:p>
            <a:r>
              <a:rPr lang="es-PE" sz="1300" dirty="0"/>
              <a:t>La química ha desarrollado materiales sintéticos cuyas propiedades </a:t>
            </a:r>
            <a:r>
              <a:rPr lang="es-PE" sz="1300" dirty="0" smtClean="0"/>
              <a:t>superan </a:t>
            </a:r>
            <a:r>
              <a:rPr lang="es-PE" sz="1300" dirty="0"/>
              <a:t>a las de los productos naturales. Aparecen primero una multitud de polímeros </a:t>
            </a:r>
            <a:r>
              <a:rPr lang="es-PE" sz="1300" dirty="0" smtClean="0"/>
              <a:t>sintéticos </a:t>
            </a:r>
            <a:r>
              <a:rPr lang="es-PE" sz="1300" dirty="0"/>
              <a:t>con los que se fabrica ropa y materiales de consumo. Más tarde </a:t>
            </a:r>
            <a:r>
              <a:rPr lang="es-PE" sz="1300" dirty="0" smtClean="0"/>
              <a:t>surgen </a:t>
            </a:r>
            <a:r>
              <a:rPr lang="es-PE" sz="1300" dirty="0"/>
              <a:t>prótesis, </a:t>
            </a:r>
            <a:r>
              <a:rPr lang="es-PE" sz="1300" dirty="0" smtClean="0"/>
              <a:t>así </a:t>
            </a:r>
            <a:r>
              <a:rPr lang="es-PE" sz="1300" dirty="0"/>
              <a:t>como órganos y tejidos artificiales. Luego cerámicas y materiales compuestos (fibras </a:t>
            </a:r>
            <a:r>
              <a:rPr lang="es-PE" sz="1300" dirty="0" smtClean="0"/>
              <a:t>embebidas en una matriz polimérica) han revolucionado las industrias de la construcción y </a:t>
            </a:r>
            <a:r>
              <a:rPr lang="es-PE" sz="1300" dirty="0"/>
              <a:t>del transporte por su inigualable resistencia.</a:t>
            </a:r>
          </a:p>
        </p:txBody>
      </p:sp>
      <p:pic>
        <p:nvPicPr>
          <p:cNvPr id="4102" name="Picture 6" descr="C:\Users\Admision\Desktop\Foto_plastic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0711" y="4247029"/>
            <a:ext cx="2683816" cy="1848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sion\Desktop\751093bridgestone8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467" y="4413790"/>
            <a:ext cx="1444767" cy="14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sion\Desktop\descarga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672" y="5431488"/>
            <a:ext cx="2443997" cy="992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566001" y="2368286"/>
            <a:ext cx="3423620" cy="17762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Y ENERGÍA</a:t>
            </a:r>
          </a:p>
          <a:p>
            <a:pPr marL="0" indent="0">
              <a:buNone/>
            </a:pPr>
            <a:r>
              <a:rPr lang="es-PE" sz="1300" dirty="0" smtClean="0"/>
              <a:t>El </a:t>
            </a:r>
            <a:r>
              <a:rPr lang="es-PE" sz="1300" dirty="0"/>
              <a:t>petróleo aporta hoy 60% de la energía mundial. Los procesos químicos de refinación nos </a:t>
            </a:r>
            <a:r>
              <a:rPr lang="es-PE" sz="1300" dirty="0" smtClean="0"/>
              <a:t>permiten </a:t>
            </a:r>
            <a:r>
              <a:rPr lang="es-PE" sz="1300" dirty="0"/>
              <a:t>mejorar día con día la calidad de los combustibles. </a:t>
            </a:r>
          </a:p>
          <a:p>
            <a:pPr marL="0" indent="0">
              <a:buNone/>
            </a:pPr>
            <a:r>
              <a:rPr lang="es-PE" sz="1300" dirty="0"/>
              <a:t>La química nos da pilas y acumuladores como fuentes de energía eléctrica. </a:t>
            </a:r>
          </a:p>
          <a:p>
            <a:pPr marL="0" indent="0">
              <a:buNone/>
            </a:pPr>
            <a:r>
              <a:rPr lang="es-PE" sz="1300" dirty="0"/>
              <a:t>La química es la base para la obtención de energía y la explotación racional de los recursos </a:t>
            </a:r>
            <a:r>
              <a:rPr lang="es-PE" sz="1300" dirty="0" smtClean="0"/>
              <a:t>naturales</a:t>
            </a:r>
            <a:r>
              <a:rPr lang="es-PE" sz="1300" dirty="0"/>
              <a:t>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QUÍMICA Y LAS CIENCIAS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3756" y="1865045"/>
            <a:ext cx="47145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QUÍMICA Y NANOTECNOLOGÍA</a:t>
            </a:r>
          </a:p>
          <a:p>
            <a:pPr algn="just"/>
            <a:r>
              <a:rPr lang="es-PE" sz="1300" dirty="0" smtClean="0"/>
              <a:t>La revolución informática actual, fruto del “chip” y la microcomputadora fue posible gracias a la refinación del silicio. Igualmente, para la transmisión eficaz de las telecomunicaciones hoy se emplean vidrios de alta pureza  Ha nacido la nanotecnología. </a:t>
            </a:r>
          </a:p>
          <a:p>
            <a:pPr algn="just"/>
            <a:r>
              <a:rPr lang="es-PE" sz="1300" dirty="0" smtClean="0"/>
              <a:t> Dentro de esta nueva rama de la ciencia de los materiales se ha empezado a trabajar sobre nanotubos de carbono, que son estructuras formadas únicamente por átomos de carbono. </a:t>
            </a:r>
            <a:endParaRPr lang="es-PE" sz="1300" dirty="0"/>
          </a:p>
        </p:txBody>
      </p:sp>
      <p:pic>
        <p:nvPicPr>
          <p:cNvPr id="5122" name="Picture 2" descr="C:\Users\Admision\Desktop\2341nanobo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56" y="3840999"/>
            <a:ext cx="3087584" cy="1704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 descr="C:\Users\Admision\Desktop\Imagen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340" y="3840999"/>
            <a:ext cx="1781150" cy="1313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sion\Desktop\88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7876" y="4144489"/>
            <a:ext cx="932213" cy="77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sion\Desktop\ecology-and-green-energy-icon-set-Download-Royalty-free-Vector-File-EPS-95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516" y="4087539"/>
            <a:ext cx="2422056" cy="198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sion\Desktop\distintos-tipos-de-energi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609" y="5078564"/>
            <a:ext cx="1406534" cy="1406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035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199" y="2001747"/>
            <a:ext cx="2790967" cy="108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DEFINICIÓN:</a:t>
            </a:r>
          </a:p>
          <a:p>
            <a:pPr marL="0" indent="0" algn="just">
              <a:buNone/>
            </a:pPr>
            <a:r>
              <a:rPr lang="es-PE" sz="1300" dirty="0" smtClean="0"/>
              <a:t>La </a:t>
            </a:r>
            <a:r>
              <a:rPr lang="es-PE" sz="1300" dirty="0"/>
              <a:t>materia se puede definir como </a:t>
            </a:r>
          </a:p>
          <a:p>
            <a:pPr marL="0" indent="0" algn="just">
              <a:buNone/>
            </a:pPr>
            <a:r>
              <a:rPr lang="es-PE" sz="1300" dirty="0"/>
              <a:t>todo aquello que ocupa un lugar en </a:t>
            </a:r>
          </a:p>
          <a:p>
            <a:pPr marL="0" indent="0" algn="just">
              <a:buNone/>
            </a:pPr>
            <a:r>
              <a:rPr lang="es-PE" sz="1300" dirty="0"/>
              <a:t>el espacio y que tiene masa. </a:t>
            </a:r>
            <a:endParaRPr lang="es-ES" sz="13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57200" y="3090376"/>
            <a:ext cx="27945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5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CLASIFICACIÓN DE LA MATERIA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99" y="3607840"/>
            <a:ext cx="3969201" cy="237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00550" y="236710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300" b="1" i="1" dirty="0">
                <a:solidFill>
                  <a:srgbClr val="FF0000"/>
                </a:solidFill>
              </a:rPr>
              <a:t>Sustancia pura </a:t>
            </a:r>
            <a:r>
              <a:rPr lang="es-PE" sz="1300" dirty="0"/>
              <a:t>materia con composición física y </a:t>
            </a:r>
            <a:r>
              <a:rPr lang="es-PE" sz="1300" dirty="0" smtClean="0"/>
              <a:t>propiedades </a:t>
            </a:r>
            <a:r>
              <a:rPr lang="es-PE" sz="1300" dirty="0"/>
              <a:t>características. La composición de la </a:t>
            </a:r>
            <a:r>
              <a:rPr lang="es-PE" sz="1300" dirty="0" smtClean="0"/>
              <a:t>materia </a:t>
            </a:r>
            <a:r>
              <a:rPr lang="es-PE" sz="1300" dirty="0"/>
              <a:t>es la misma en toda la </a:t>
            </a:r>
            <a:r>
              <a:rPr lang="es-PE" sz="1300" dirty="0" smtClean="0"/>
              <a:t>muestra.</a:t>
            </a:r>
          </a:p>
          <a:p>
            <a:r>
              <a:rPr lang="es-PE" sz="1300" b="1" i="1" dirty="0">
                <a:solidFill>
                  <a:srgbClr val="FF0000"/>
                </a:solidFill>
              </a:rPr>
              <a:t> Compuesto </a:t>
            </a:r>
            <a:r>
              <a:rPr lang="es-PE" sz="1300" dirty="0"/>
              <a:t>es cualquier sustancia pura que se pueden </a:t>
            </a:r>
          </a:p>
          <a:p>
            <a:r>
              <a:rPr lang="es-PE" sz="1300" dirty="0"/>
              <a:t>descomponer por medios químicos en dos o más </a:t>
            </a:r>
            <a:r>
              <a:rPr lang="es-PE" sz="1300" dirty="0" smtClean="0"/>
              <a:t>sustancias </a:t>
            </a:r>
            <a:r>
              <a:rPr lang="es-PE" sz="1300" dirty="0"/>
              <a:t>diferentes y más simples. </a:t>
            </a:r>
            <a:endParaRPr lang="es-PE" sz="1300" dirty="0" smtClean="0"/>
          </a:p>
          <a:p>
            <a:r>
              <a:rPr lang="es-PE" sz="1300" b="1" i="1" dirty="0">
                <a:solidFill>
                  <a:srgbClr val="FF0000"/>
                </a:solidFill>
              </a:rPr>
              <a:t>Elemento</a:t>
            </a:r>
            <a:r>
              <a:rPr lang="es-PE" sz="1300" dirty="0"/>
              <a:t> es cualquier sustancia pura que no se puede </a:t>
            </a:r>
          </a:p>
          <a:p>
            <a:r>
              <a:rPr lang="es-PE" sz="1300" dirty="0"/>
              <a:t>descomponer en algo más simple. Tiene un solo tipo de </a:t>
            </a:r>
          </a:p>
          <a:p>
            <a:r>
              <a:rPr lang="es-PE" sz="1300" dirty="0" smtClean="0"/>
              <a:t>átomo</a:t>
            </a:r>
            <a:endParaRPr lang="es-PE" sz="1300" dirty="0"/>
          </a:p>
          <a:p>
            <a:r>
              <a:rPr lang="es-PE" sz="1300" dirty="0" smtClean="0"/>
              <a:t> </a:t>
            </a:r>
            <a:endParaRPr lang="es-PE" sz="13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21" y="4131939"/>
            <a:ext cx="2750824" cy="1542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211"/>
          <a:stretch>
            <a:fillRect/>
          </a:stretch>
        </p:blipFill>
        <p:spPr bwMode="auto">
          <a:xfrm>
            <a:off x="5126139" y="5694357"/>
            <a:ext cx="3120822" cy="94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8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213" y="1822735"/>
            <a:ext cx="2621759" cy="606567"/>
          </a:xfrm>
        </p:spPr>
        <p:txBody>
          <a:bodyPr>
            <a:normAutofit/>
          </a:bodyPr>
          <a:lstStyle/>
          <a:p>
            <a:r>
              <a:rPr lang="es-PE" sz="1300" b="1" u="sng" dirty="0" smtClean="0">
                <a:solidFill>
                  <a:schemeClr val="bg2">
                    <a:lumMod val="25000"/>
                  </a:schemeClr>
                </a:solidFill>
              </a:rPr>
              <a:t>SUSTANCIAS </a:t>
            </a:r>
            <a:r>
              <a:rPr lang="es-PE" sz="1300" b="1" u="sng" dirty="0">
                <a:solidFill>
                  <a:schemeClr val="bg2">
                    <a:lumMod val="25000"/>
                  </a:schemeClr>
                </a:solidFill>
              </a:rPr>
              <a:t>PURAS </a:t>
            </a:r>
            <a:r>
              <a:rPr lang="es-PE" sz="1300" b="1" u="sng" dirty="0" smtClean="0">
                <a:solidFill>
                  <a:schemeClr val="bg2">
                    <a:lumMod val="25000"/>
                  </a:schemeClr>
                </a:solidFill>
              </a:rPr>
              <a:t>SIMPLES</a:t>
            </a:r>
          </a:p>
          <a:p>
            <a:pPr marL="0" indent="0">
              <a:buNone/>
            </a:pPr>
            <a:r>
              <a:rPr lang="es-PE" sz="1300" dirty="0" smtClean="0">
                <a:solidFill>
                  <a:schemeClr val="tx1"/>
                </a:solidFill>
              </a:rPr>
              <a:t>un solo tipo de átomo</a:t>
            </a:r>
            <a:endParaRPr lang="es-PE" sz="1300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</a:t>
            </a:r>
            <a:endParaRPr lang="es-P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0882"/>
            <a:ext cx="2640842" cy="13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285213" y="3866107"/>
            <a:ext cx="3520238" cy="81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300" b="1" u="sng" dirty="0" smtClean="0">
                <a:solidFill>
                  <a:schemeClr val="bg2">
                    <a:lumMod val="25000"/>
                  </a:schemeClr>
                </a:solidFill>
              </a:rPr>
              <a:t>SUSTANCIA PURA COMPUESTA</a:t>
            </a:r>
          </a:p>
          <a:p>
            <a:pPr marL="0" indent="0">
              <a:buNone/>
            </a:pPr>
            <a:r>
              <a:rPr lang="es-PE" sz="1300" dirty="0" smtClean="0">
                <a:solidFill>
                  <a:schemeClr val="tx1"/>
                </a:solidFill>
              </a:rPr>
              <a:t>un solo tipo de componentes pero hay átomos </a:t>
            </a:r>
          </a:p>
          <a:p>
            <a:pPr marL="0" indent="0">
              <a:buNone/>
            </a:pPr>
            <a:r>
              <a:rPr lang="es-PE" sz="1300" dirty="0" smtClean="0">
                <a:solidFill>
                  <a:schemeClr val="tx1"/>
                </a:solidFill>
              </a:rPr>
              <a:t>diferentes en cada componente!!</a:t>
            </a:r>
            <a:endParaRPr lang="es-PE" sz="13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2124"/>
            <a:ext cx="2742048" cy="111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11" y="5961162"/>
            <a:ext cx="2646514" cy="33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62567" y="2237896"/>
            <a:ext cx="479036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b="1" i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Mezclas: </a:t>
            </a:r>
            <a:endParaRPr lang="es-PE" sz="1400" b="1" i="1" u="sng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s-PE" sz="1300" dirty="0" smtClean="0"/>
              <a:t>son </a:t>
            </a:r>
            <a:r>
              <a:rPr lang="es-PE" sz="1300" dirty="0"/>
              <a:t>combinaciones de dos o más sustancias en las que cada una </a:t>
            </a:r>
            <a:r>
              <a:rPr lang="es-PE" sz="1300" dirty="0" smtClean="0"/>
              <a:t>conserva </a:t>
            </a:r>
            <a:r>
              <a:rPr lang="es-PE" sz="1300" dirty="0"/>
              <a:t>su propia identidad química y sus </a:t>
            </a:r>
            <a:r>
              <a:rPr lang="es-PE" sz="1300" dirty="0" smtClean="0"/>
              <a:t>propiedades</a:t>
            </a:r>
            <a:r>
              <a:rPr lang="es-PE" sz="1300" dirty="0"/>
              <a:t>. </a:t>
            </a:r>
          </a:p>
          <a:p>
            <a:r>
              <a:rPr lang="es-PE" sz="1300" dirty="0"/>
              <a:t>La composición de la mezcla puede variar. Ejemplo Taza de café con </a:t>
            </a:r>
            <a:r>
              <a:rPr lang="es-PE" sz="1300" dirty="0" smtClean="0"/>
              <a:t>azúcar.</a:t>
            </a:r>
          </a:p>
          <a:p>
            <a:r>
              <a:rPr lang="es-PE" sz="1300" i="1" dirty="0">
                <a:solidFill>
                  <a:srgbClr val="FF0000"/>
                </a:solidFill>
              </a:rPr>
              <a:t>Mezclas homogéneas: </a:t>
            </a:r>
            <a:r>
              <a:rPr lang="es-PE" sz="1300" dirty="0"/>
              <a:t>conservan su composición en todas sus </a:t>
            </a:r>
          </a:p>
          <a:p>
            <a:r>
              <a:rPr lang="es-PE" sz="1300" dirty="0"/>
              <a:t>partes y se forman por dos o más sustancias puras. Uniformes en </a:t>
            </a:r>
          </a:p>
          <a:p>
            <a:r>
              <a:rPr lang="es-PE" sz="1300" dirty="0"/>
              <a:t>todos sus puntos. </a:t>
            </a:r>
            <a:endParaRPr lang="es-PE" sz="1300" dirty="0" smtClean="0"/>
          </a:p>
          <a:p>
            <a:r>
              <a:rPr lang="es-PE" sz="1300" dirty="0"/>
              <a:t>Ejemplo: aire, solución de azúcar en agua, agua carbonatada y </a:t>
            </a:r>
          </a:p>
          <a:p>
            <a:r>
              <a:rPr lang="es-PE" sz="1300" dirty="0"/>
              <a:t>vinagre. </a:t>
            </a:r>
          </a:p>
          <a:p>
            <a:r>
              <a:rPr lang="es-PE" sz="1300" dirty="0"/>
              <a:t> </a:t>
            </a:r>
            <a:r>
              <a:rPr lang="es-PE" sz="1300" i="1" dirty="0" smtClean="0">
                <a:solidFill>
                  <a:srgbClr val="FF0000"/>
                </a:solidFill>
              </a:rPr>
              <a:t>Mezclas </a:t>
            </a:r>
            <a:r>
              <a:rPr lang="es-PE" sz="1300" i="1" dirty="0">
                <a:solidFill>
                  <a:srgbClr val="FF0000"/>
                </a:solidFill>
              </a:rPr>
              <a:t>Heterogéneas</a:t>
            </a:r>
            <a:r>
              <a:rPr lang="es-PE" sz="1300" dirty="0"/>
              <a:t>: .no tienen las misma composición, </a:t>
            </a:r>
          </a:p>
          <a:p>
            <a:r>
              <a:rPr lang="es-PE" sz="1300" dirty="0"/>
              <a:t>propiedades y aspecto en todos sus puntos. </a:t>
            </a:r>
            <a:r>
              <a:rPr lang="es-PE" sz="1300" dirty="0" smtClean="0"/>
              <a:t> </a:t>
            </a:r>
            <a:endParaRPr lang="es-PE" sz="1300" dirty="0"/>
          </a:p>
          <a:p>
            <a:r>
              <a:rPr lang="es-PE" sz="1300" dirty="0"/>
              <a:t>Ejemplo: una mezcla de arena con arroz</a:t>
            </a:r>
          </a:p>
          <a:p>
            <a:endParaRPr lang="es-PE" sz="13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1348" y="4875364"/>
            <a:ext cx="2219317" cy="1253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773" y="5016555"/>
            <a:ext cx="696302" cy="86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556" y="4973959"/>
            <a:ext cx="2014375" cy="98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2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0318" y="1991046"/>
            <a:ext cx="3816891" cy="2577017"/>
          </a:xfrm>
        </p:spPr>
        <p:txBody>
          <a:bodyPr>
            <a:normAutofit fontScale="92500" lnSpcReduction="20000"/>
          </a:bodyPr>
          <a:lstStyle/>
          <a:p>
            <a:r>
              <a:rPr lang="es-PE" sz="13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PROPIEDADES </a:t>
            </a:r>
            <a:r>
              <a:rPr lang="es-PE" sz="1300" b="1" i="1" u="sng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PE" sz="13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</a:t>
            </a:r>
          </a:p>
          <a:p>
            <a:endParaRPr lang="es-PE" sz="1300" b="1" i="1" u="sng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PE" sz="1300" b="1" i="1" u="sng" dirty="0">
                <a:solidFill>
                  <a:schemeClr val="accent3">
                    <a:lumMod val="75000"/>
                  </a:schemeClr>
                </a:solidFill>
              </a:rPr>
              <a:t>Propiedades Físicas: </a:t>
            </a:r>
            <a:r>
              <a:rPr lang="es-PE" sz="1300" dirty="0"/>
              <a:t>Aquellas que pueden ser </a:t>
            </a:r>
          </a:p>
          <a:p>
            <a:pPr marL="0" indent="0">
              <a:buNone/>
            </a:pPr>
            <a:r>
              <a:rPr lang="es-PE" sz="1300" dirty="0"/>
              <a:t>observadas o medidas sin que ocurra cambio en la </a:t>
            </a:r>
          </a:p>
          <a:p>
            <a:pPr marL="0" indent="0">
              <a:buNone/>
            </a:pPr>
            <a:r>
              <a:rPr lang="es-PE" sz="1300" dirty="0"/>
              <a:t>composición química de la sustancia. </a:t>
            </a:r>
            <a:r>
              <a:rPr lang="es-PE" sz="1300" dirty="0" smtClean="0">
                <a:solidFill>
                  <a:srgbClr val="FF0000"/>
                </a:solidFill>
              </a:rPr>
              <a:t>MEZCLA</a:t>
            </a:r>
            <a:endParaRPr lang="es-PE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PE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Físico</a:t>
            </a:r>
            <a:r>
              <a:rPr lang="es-PE" sz="1300" dirty="0">
                <a:solidFill>
                  <a:srgbClr val="002060"/>
                </a:solidFill>
              </a:rPr>
              <a:t>: </a:t>
            </a:r>
            <a:r>
              <a:rPr lang="es-PE" sz="1300" dirty="0"/>
              <a:t>Altera alguna propiedad física</a:t>
            </a:r>
            <a:r>
              <a:rPr lang="es-PE" sz="1300" dirty="0" smtClean="0"/>
              <a:t>.</a:t>
            </a:r>
          </a:p>
          <a:p>
            <a:pPr marL="0" indent="0">
              <a:buNone/>
            </a:pPr>
            <a:endParaRPr lang="es-PE" sz="1300" dirty="0" smtClean="0"/>
          </a:p>
          <a:p>
            <a:pPr marL="0" indent="0">
              <a:buNone/>
            </a:pPr>
            <a:r>
              <a:rPr lang="es-PE" sz="1300" b="1" i="1" u="sng" dirty="0">
                <a:solidFill>
                  <a:schemeClr val="accent3">
                    <a:lumMod val="75000"/>
                  </a:schemeClr>
                </a:solidFill>
              </a:rPr>
              <a:t>Propiedades Químicas: </a:t>
            </a:r>
            <a:r>
              <a:rPr lang="es-PE" sz="1300" dirty="0"/>
              <a:t>Aquellas que pueden ser </a:t>
            </a:r>
          </a:p>
          <a:p>
            <a:pPr marL="0" indent="0">
              <a:buNone/>
            </a:pPr>
            <a:r>
              <a:rPr lang="es-PE" sz="1300" dirty="0"/>
              <a:t>observadas o medidas dependiendo de la habilidad de las </a:t>
            </a:r>
            <a:r>
              <a:rPr lang="es-PE" sz="1300" dirty="0" smtClean="0"/>
              <a:t>sustancias </a:t>
            </a:r>
            <a:r>
              <a:rPr lang="es-PE" sz="1300" dirty="0"/>
              <a:t>para reaccionar y formar una nueva sustancia </a:t>
            </a:r>
            <a:r>
              <a:rPr lang="es-PE" sz="1300" dirty="0" smtClean="0"/>
              <a:t>que </a:t>
            </a:r>
            <a:r>
              <a:rPr lang="es-PE" sz="1300" dirty="0"/>
              <a:t>tiene propiedades diferentes. </a:t>
            </a:r>
            <a:endParaRPr lang="es-PE" sz="1300" dirty="0" smtClean="0"/>
          </a:p>
          <a:p>
            <a:pPr marL="0" indent="0">
              <a:buNone/>
            </a:pPr>
            <a:r>
              <a:rPr lang="es-PE" sz="1300" dirty="0" smtClean="0">
                <a:solidFill>
                  <a:srgbClr val="FF0000"/>
                </a:solidFill>
              </a:rPr>
              <a:t>COMBINACIÓN</a:t>
            </a:r>
            <a:endParaRPr lang="es-PE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PE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 Químico: </a:t>
            </a:r>
            <a:r>
              <a:rPr lang="es-PE" sz="1300" dirty="0"/>
              <a:t>Altera la composición química de la </a:t>
            </a:r>
            <a:r>
              <a:rPr lang="es-PE" sz="1300" dirty="0" smtClean="0"/>
              <a:t>sustancia</a:t>
            </a:r>
            <a:r>
              <a:rPr lang="es-PE" sz="1300" dirty="0"/>
              <a:t>. </a:t>
            </a:r>
          </a:p>
          <a:p>
            <a:pPr marL="0" indent="0">
              <a:buNone/>
            </a:pPr>
            <a:endParaRPr lang="es-PE" sz="13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4307270" y="2554152"/>
            <a:ext cx="4572000" cy="21328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1300" b="1" u="sng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PROPIEDADES FISICOQUÍMICAS DE LA </a:t>
            </a:r>
            <a:r>
              <a:rPr lang="es-VE" sz="13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</a:t>
            </a:r>
          </a:p>
          <a:p>
            <a:endParaRPr lang="es-VE" sz="1300" b="1" u="sng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VE" sz="1300" b="1" u="sng" dirty="0">
                <a:solidFill>
                  <a:srgbClr val="002060"/>
                </a:solidFill>
              </a:rPr>
              <a:t>Propiedades Intensivas</a:t>
            </a:r>
          </a:p>
          <a:p>
            <a:pPr lvl="1" algn="just">
              <a:lnSpc>
                <a:spcPct val="90000"/>
              </a:lnSpc>
            </a:pPr>
            <a:r>
              <a:rPr lang="es-VE" sz="1300" dirty="0" smtClean="0"/>
              <a:t>No cambian cuando cambia el tamaño de la muestra, ejemplo: densidad, temperatura de ebullición, temperatura de fusión, tensión superficial</a:t>
            </a:r>
          </a:p>
          <a:p>
            <a:pPr algn="just">
              <a:lnSpc>
                <a:spcPct val="90000"/>
              </a:lnSpc>
            </a:pPr>
            <a:r>
              <a:rPr lang="es-VE" sz="1300" b="1" u="sng" dirty="0" smtClean="0">
                <a:solidFill>
                  <a:srgbClr val="002060"/>
                </a:solidFill>
              </a:rPr>
              <a:t>Propiedades </a:t>
            </a:r>
            <a:r>
              <a:rPr lang="es-VE" sz="1300" b="1" u="sng" dirty="0">
                <a:solidFill>
                  <a:srgbClr val="002060"/>
                </a:solidFill>
              </a:rPr>
              <a:t>Extensivas</a:t>
            </a:r>
            <a:endParaRPr lang="es-ES" sz="1300" b="1" u="sng" dirty="0">
              <a:solidFill>
                <a:srgbClr val="002060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s-VE" sz="1300" dirty="0"/>
              <a:t>Cambian las propiedades cuando cambia el tamaño de la muestra, ejemplo: volumen de un líquido, la masa de un sólido, la presión de un gas.</a:t>
            </a:r>
            <a:endParaRPr lang="es-ES" sz="1300" dirty="0"/>
          </a:p>
          <a:p>
            <a:endParaRPr lang="es-PE" sz="13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8194" name="Picture 2" descr="C:\Users\Admision\Desktop\ledlamateria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18" y="4581113"/>
            <a:ext cx="2761594" cy="1944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sion\Desktop\hq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512" y="4687044"/>
            <a:ext cx="1509057" cy="11317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sion\Desktop\masmateria_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3736" y="4538722"/>
            <a:ext cx="3077170" cy="206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84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Personalizado 11">
      <a:dk1>
        <a:sysClr val="windowText" lastClr="000000"/>
      </a:dk1>
      <a:lt1>
        <a:sysClr val="window" lastClr="FFFFFF"/>
      </a:lt1>
      <a:dk2>
        <a:srgbClr val="3E3D2D"/>
      </a:dk2>
      <a:lt2>
        <a:srgbClr val="E9F9C9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1960</TotalTime>
  <Words>1171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QUÍMICA GENERAL</vt:lpstr>
      <vt:lpstr>INTRODUCCIÓN</vt:lpstr>
      <vt:lpstr>QUÍMICA Y LAS CIENCIAS</vt:lpstr>
      <vt:lpstr>QUÍMICA Y LAS CIENCIAS</vt:lpstr>
      <vt:lpstr>QUÍMICA Y LAS CIENCIAS</vt:lpstr>
      <vt:lpstr>QUÍMICA Y LAS CIENCIAS</vt:lpstr>
      <vt:lpstr>MATERIA</vt:lpstr>
      <vt:lpstr>MATERIA</vt:lpstr>
      <vt:lpstr>MATERIA</vt:lpstr>
      <vt:lpstr>MATERIA</vt:lpstr>
      <vt:lpstr>ÁTOMO</vt:lpstr>
      <vt:lpstr>ÁTOMO</vt:lpstr>
      <vt:lpstr>VIDEOS</vt:lpstr>
      <vt:lpstr>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Díaz Garrampié</dc:creator>
  <cp:lastModifiedBy>Manuel</cp:lastModifiedBy>
  <cp:revision>101</cp:revision>
  <dcterms:created xsi:type="dcterms:W3CDTF">2013-06-02T21:11:54Z</dcterms:created>
  <dcterms:modified xsi:type="dcterms:W3CDTF">2014-05-03T04:29:19Z</dcterms:modified>
</cp:coreProperties>
</file>