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5" r:id="rId3"/>
    <p:sldId id="307" r:id="rId4"/>
    <p:sldId id="308" r:id="rId5"/>
    <p:sldId id="309" r:id="rId6"/>
    <p:sldId id="310" r:id="rId7"/>
    <p:sldId id="311" r:id="rId8"/>
    <p:sldId id="306" r:id="rId9"/>
    <p:sldId id="297" r:id="rId10"/>
    <p:sldId id="296" r:id="rId11"/>
    <p:sldId id="294" r:id="rId12"/>
    <p:sldId id="293" r:id="rId13"/>
    <p:sldId id="292" r:id="rId14"/>
    <p:sldId id="291" r:id="rId15"/>
    <p:sldId id="290" r:id="rId16"/>
    <p:sldId id="289" r:id="rId17"/>
    <p:sldId id="288" r:id="rId18"/>
    <p:sldId id="287" r:id="rId19"/>
    <p:sldId id="286" r:id="rId20"/>
    <p:sldId id="298" r:id="rId21"/>
    <p:sldId id="299" r:id="rId22"/>
    <p:sldId id="304" r:id="rId23"/>
    <p:sldId id="303" r:id="rId24"/>
    <p:sldId id="302" r:id="rId25"/>
    <p:sldId id="301" r:id="rId26"/>
    <p:sldId id="300" r:id="rId27"/>
    <p:sldId id="305" r:id="rId28"/>
    <p:sldId id="281" r:id="rId29"/>
    <p:sldId id="282" r:id="rId30"/>
    <p:sldId id="283"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97C59-E5FD-45C2-8A04-D95D5C24E465}" type="datetimeFigureOut">
              <a:rPr lang="en-US" smtClean="0"/>
              <a:pPr/>
              <a:t>5/3/2014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776A9A-E56C-4469-BD27-B3FF1377915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1E3C63-E859-4C02-888F-8A00DC3DAB78}" type="datetimeFigureOut">
              <a:rPr lang="en-US" smtClean="0"/>
              <a:pPr/>
              <a:t>5/3/2014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3C63-E859-4C02-888F-8A00DC3DAB78}" type="datetimeFigureOut">
              <a:rPr lang="en-US" smtClean="0"/>
              <a:pPr/>
              <a:t>5/3/2014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3C63-E859-4C02-888F-8A00DC3DAB78}" type="datetimeFigureOut">
              <a:rPr lang="en-US" smtClean="0"/>
              <a:pPr/>
              <a:t>5/3/2014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3C63-E859-4C02-888F-8A00DC3DAB78}" type="datetimeFigureOut">
              <a:rPr lang="en-US" smtClean="0"/>
              <a:pPr/>
              <a:t>5/3/2014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3C63-E859-4C02-888F-8A00DC3DAB78}" type="datetimeFigureOut">
              <a:rPr lang="en-US" smtClean="0"/>
              <a:pPr/>
              <a:t>5/3/2014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1E3C63-E859-4C02-888F-8A00DC3DAB78}" type="datetimeFigureOut">
              <a:rPr lang="en-US" smtClean="0"/>
              <a:pPr/>
              <a:t>5/3/2014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1E3C63-E859-4C02-888F-8A00DC3DAB78}" type="datetimeFigureOut">
              <a:rPr lang="en-US" smtClean="0"/>
              <a:pPr/>
              <a:t>5/3/2014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1E3C63-E859-4C02-888F-8A00DC3DAB78}" type="datetimeFigureOut">
              <a:rPr lang="en-US" smtClean="0"/>
              <a:pPr/>
              <a:t>5/3/2014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3C63-E859-4C02-888F-8A00DC3DAB78}" type="datetimeFigureOut">
              <a:rPr lang="en-US" smtClean="0"/>
              <a:pPr/>
              <a:t>5/3/2014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3C63-E859-4C02-888F-8A00DC3DAB78}" type="datetimeFigureOut">
              <a:rPr lang="en-US" smtClean="0"/>
              <a:pPr/>
              <a:t>5/3/2014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3C63-E859-4C02-888F-8A00DC3DAB78}" type="datetimeFigureOut">
              <a:rPr lang="en-US" smtClean="0"/>
              <a:pPr/>
              <a:t>5/3/2014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045C0-C2A3-4760-9843-CB084DDC1D5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3C63-E859-4C02-888F-8A00DC3DAB78}" type="datetimeFigureOut">
              <a:rPr lang="en-US" smtClean="0"/>
              <a:pPr/>
              <a:t>5/3/2014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045C0-C2A3-4760-9843-CB084DDC1D5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Carbono-13" TargetMode="External"/><Relationship Id="rId2" Type="http://schemas.openxmlformats.org/officeDocument/2006/relationships/hyperlink" Target="http://es.wikipedia.org/wiki/Carbono-12" TargetMode="External"/><Relationship Id="rId1" Type="http://schemas.openxmlformats.org/officeDocument/2006/relationships/slideLayout" Target="../slideLayouts/slideLayout1.xml"/><Relationship Id="rId4" Type="http://schemas.openxmlformats.org/officeDocument/2006/relationships/hyperlink" Target="http://es.wikipedia.org/wiki/Carbono-1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upload.wikimedia.org/wikipedia/commons/8/8d/Hidrogeno_isotopo.jpg"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s.wikipedia.org/wiki/Nitr%C3%B3geno" TargetMode="External"/><Relationship Id="rId2" Type="http://schemas.openxmlformats.org/officeDocument/2006/relationships/hyperlink" Target="http://es.wikipedia.org/wiki/Carbono"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es.wikipedia.org/wiki/Fl%C3%BAor" TargetMode="External"/><Relationship Id="rId4" Type="http://schemas.openxmlformats.org/officeDocument/2006/relationships/hyperlink" Target="http://es.wikipedia.org/wiki/Ox%C3%ADgeno"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es.wikipedia.org/wiki/Sulfuro" TargetMode="External"/><Relationship Id="rId3" Type="http://schemas.openxmlformats.org/officeDocument/2006/relationships/hyperlink" Target="http://es.wikipedia.org/w/index.php?title=Oxygen&amp;action=edit&amp;redlink=1" TargetMode="External"/><Relationship Id="rId7" Type="http://schemas.openxmlformats.org/officeDocument/2006/relationships/hyperlink" Target="http://es.wikipedia.org/wiki/Cloruro" TargetMode="External"/><Relationship Id="rId12" Type="http://schemas.openxmlformats.org/officeDocument/2006/relationships/hyperlink" Target="http://es.wikipedia.org/wiki/Dinitr%C3%B3geno" TargetMode="External"/><Relationship Id="rId2" Type="http://schemas.openxmlformats.org/officeDocument/2006/relationships/hyperlink" Target="http://es.wikipedia.org/wiki/Nitr%C3%B3geno" TargetMode="External"/><Relationship Id="rId1" Type="http://schemas.openxmlformats.org/officeDocument/2006/relationships/slideLayout" Target="../slideLayouts/slideLayout1.xml"/><Relationship Id="rId6" Type="http://schemas.openxmlformats.org/officeDocument/2006/relationships/hyperlink" Target="http://es.wikipedia.org/wiki/Escandio" TargetMode="External"/><Relationship Id="rId11" Type="http://schemas.openxmlformats.org/officeDocument/2006/relationships/hyperlink" Target="http://es.wikipedia.org/wiki/Mon%C3%B3xido_de_carbono" TargetMode="External"/><Relationship Id="rId5" Type="http://schemas.openxmlformats.org/officeDocument/2006/relationships/hyperlink" Target="http://es.wikipedia.org/wiki/Calcio" TargetMode="External"/><Relationship Id="rId10" Type="http://schemas.openxmlformats.org/officeDocument/2006/relationships/hyperlink" Target="http://es.wikipedia.org/wiki/Arg%C3%B3n" TargetMode="External"/><Relationship Id="rId4" Type="http://schemas.openxmlformats.org/officeDocument/2006/relationships/hyperlink" Target="http://es.wikipedia.org/wiki/Potasio" TargetMode="External"/><Relationship Id="rId9" Type="http://schemas.openxmlformats.org/officeDocument/2006/relationships/hyperlink" Target="http://es.wikipedia.org/wiki/Fosfuro"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s.wikipedia.org/wiki/Diazometano" TargetMode="External"/><Relationship Id="rId2" Type="http://schemas.openxmlformats.org/officeDocument/2006/relationships/hyperlink" Target="http://es.wikipedia.org/w/index.php?title=Ceteno&amp;action=edit&amp;redlink=1" TargetMode="External"/><Relationship Id="rId1" Type="http://schemas.openxmlformats.org/officeDocument/2006/relationships/slideLayout" Target="../slideLayouts/slideLayout1.xml"/><Relationship Id="rId5" Type="http://schemas.openxmlformats.org/officeDocument/2006/relationships/hyperlink" Target="http://es.wikipedia.org/w/index.php?title=Azometano&amp;action=edit&amp;redlink=1" TargetMode="External"/><Relationship Id="rId4" Type="http://schemas.openxmlformats.org/officeDocument/2006/relationships/hyperlink" Target="http://es.wikipedia.org/wiki/Acetona"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s.wikipedia.org/wiki/Archivo:205px-Proporciones_enriquecimiento_Uranio.pn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s.wikipedia.org/wiki/Archivo:205px-Proporciones_enriquecimiento_Uranio.p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215370" cy="5929354"/>
          </a:xfrm>
          <a:solidFill>
            <a:schemeClr val="accent5">
              <a:lumMod val="40000"/>
              <a:lumOff val="60000"/>
            </a:schemeClr>
          </a:solidFill>
        </p:spPr>
        <p:txBody>
          <a:bodyPr>
            <a:normAutofit/>
          </a:bodyPr>
          <a:lstStyle/>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pPr algn="l"/>
            <a:endParaRPr lang="en-GB" sz="1200" dirty="0"/>
          </a:p>
          <a:p>
            <a:pPr algn="l"/>
            <a:endParaRPr lang="en-GB" sz="1200" dirty="0" smtClean="0"/>
          </a:p>
          <a:p>
            <a:r>
              <a:rPr lang="es-ES" b="1" dirty="0" smtClean="0">
                <a:solidFill>
                  <a:schemeClr val="tx1"/>
                </a:solidFill>
                <a:latin typeface="Monotype Corsiva" pitchFamily="66" charset="0"/>
              </a:rPr>
              <a:t> QUIMICA   </a:t>
            </a:r>
            <a:r>
              <a:rPr lang="es-ES" b="1" dirty="0" smtClean="0">
                <a:solidFill>
                  <a:schemeClr val="tx1"/>
                </a:solidFill>
                <a:latin typeface="Monotype Corsiva" pitchFamily="66" charset="0"/>
              </a:rPr>
              <a:t>GENERAL</a:t>
            </a:r>
            <a:r>
              <a:rPr lang="es-ES" b="1" dirty="0" smtClean="0">
                <a:solidFill>
                  <a:schemeClr val="tx1"/>
                </a:solidFill>
                <a:latin typeface="Monotype Corsiva" pitchFamily="66" charset="0"/>
              </a:rPr>
              <a:t/>
            </a:r>
            <a:br>
              <a:rPr lang="es-ES" b="1" dirty="0" smtClean="0">
                <a:solidFill>
                  <a:schemeClr val="tx1"/>
                </a:solidFill>
                <a:latin typeface="Monotype Corsiva" pitchFamily="66" charset="0"/>
              </a:rPr>
            </a:br>
            <a:endParaRPr lang="en-GB" b="1" dirty="0" smtClean="0">
              <a:solidFill>
                <a:schemeClr val="tx1"/>
              </a:solidFill>
              <a:latin typeface="Monotype Corsiva" pitchFamily="66" charset="0"/>
            </a:endParaRPr>
          </a:p>
          <a:p>
            <a:r>
              <a:rPr lang="en-GB" b="1" dirty="0" smtClean="0">
                <a:solidFill>
                  <a:schemeClr val="tx1"/>
                </a:solidFill>
                <a:latin typeface="Monotype Corsiva" pitchFamily="66" charset="0"/>
              </a:rPr>
              <a:t>2014 </a:t>
            </a:r>
            <a:r>
              <a:rPr lang="en-GB" b="1" dirty="0" smtClean="0">
                <a:solidFill>
                  <a:schemeClr val="tx1"/>
                </a:solidFill>
                <a:latin typeface="Monotype Corsiva" pitchFamily="66" charset="0"/>
              </a:rPr>
              <a:t>- 1</a:t>
            </a:r>
          </a:p>
          <a:p>
            <a:endParaRPr lang="en-GB" sz="1200" dirty="0"/>
          </a:p>
        </p:txBody>
      </p:sp>
      <p:pic>
        <p:nvPicPr>
          <p:cNvPr id="4" name="Picture 2" descr="home"/>
          <p:cNvPicPr>
            <a:picLocks noChangeAspect="1" noChangeArrowheads="1"/>
          </p:cNvPicPr>
          <p:nvPr/>
        </p:nvPicPr>
        <p:blipFill>
          <a:blip r:embed="rId2" cstate="print"/>
          <a:srcRect/>
          <a:stretch>
            <a:fillRect/>
          </a:stretch>
        </p:blipFill>
        <p:spPr bwMode="auto">
          <a:xfrm>
            <a:off x="1500166" y="428604"/>
            <a:ext cx="6256337" cy="2960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r>
              <a:rPr lang="es-ES" sz="2400" b="1" u="sng" dirty="0" smtClean="0">
                <a:solidFill>
                  <a:schemeClr val="tx1"/>
                </a:solidFill>
                <a:latin typeface="Times New Roman" pitchFamily="18" charset="0"/>
                <a:cs typeface="Times New Roman" pitchFamily="18" charset="0"/>
              </a:rPr>
              <a:t>ESTRUCTURA ATÓMICA</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A pesar de que "átomo" significa "indivisible", hoy día se sabe que el átomo está formado por partículas más pequeñas, las llamadas </a:t>
            </a:r>
            <a:r>
              <a:rPr lang="es-ES" sz="2400" b="1" dirty="0" smtClean="0">
                <a:solidFill>
                  <a:schemeClr val="tx1"/>
                </a:solidFill>
                <a:latin typeface="Times New Roman" pitchFamily="18" charset="0"/>
                <a:cs typeface="Times New Roman" pitchFamily="18" charset="0"/>
              </a:rPr>
              <a:t>partículas subatómicas</a:t>
            </a:r>
            <a:r>
              <a:rPr lang="es-E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El </a:t>
            </a:r>
            <a:r>
              <a:rPr lang="es-ES" sz="2400" b="1" dirty="0" smtClean="0">
                <a:solidFill>
                  <a:srgbClr val="FF0000"/>
                </a:solidFill>
                <a:latin typeface="Times New Roman" pitchFamily="18" charset="0"/>
                <a:cs typeface="Times New Roman" pitchFamily="18" charset="0"/>
              </a:rPr>
              <a:t>núcleo</a:t>
            </a:r>
            <a:r>
              <a:rPr lang="es-ES" sz="2400" dirty="0" smtClean="0">
                <a:solidFill>
                  <a:schemeClr val="tx1"/>
                </a:solidFill>
                <a:latin typeface="Times New Roman" pitchFamily="18" charset="0"/>
                <a:cs typeface="Times New Roman" pitchFamily="18" charset="0"/>
              </a:rPr>
              <a:t> del átomo es su parte central. Tiene carga positiva, y en él se concentra casi toda la masa del mismo. Sin embargo, </a:t>
            </a:r>
            <a:r>
              <a:rPr lang="es-ES" sz="2400" b="1" dirty="0" smtClean="0">
                <a:solidFill>
                  <a:schemeClr val="tx1"/>
                </a:solidFill>
                <a:latin typeface="Times New Roman" pitchFamily="18" charset="0"/>
                <a:cs typeface="Times New Roman" pitchFamily="18" charset="0"/>
              </a:rPr>
              <a:t>ocupa una fracción muy pequeña del volumen del átomo</a:t>
            </a:r>
            <a:r>
              <a:rPr lang="es-ES" sz="2400" dirty="0" smtClean="0">
                <a:solidFill>
                  <a:schemeClr val="tx1"/>
                </a:solidFill>
                <a:latin typeface="Times New Roman" pitchFamily="18" charset="0"/>
                <a:cs typeface="Times New Roman" pitchFamily="18" charset="0"/>
              </a:rPr>
              <a:t>: su radio es unas diez mil veces más pequeño. El núcleo está formado por </a:t>
            </a:r>
            <a:r>
              <a:rPr lang="es-ES" sz="2400" b="1" dirty="0" smtClean="0">
                <a:solidFill>
                  <a:schemeClr val="tx1"/>
                </a:solidFill>
                <a:latin typeface="Times New Roman" pitchFamily="18" charset="0"/>
                <a:cs typeface="Times New Roman" pitchFamily="18" charset="0"/>
              </a:rPr>
              <a:t>protones</a:t>
            </a:r>
            <a:r>
              <a:rPr lang="es-ES" sz="2400" dirty="0" smtClean="0">
                <a:solidFill>
                  <a:schemeClr val="tx1"/>
                </a:solidFill>
                <a:latin typeface="Times New Roman" pitchFamily="18" charset="0"/>
                <a:cs typeface="Times New Roman" pitchFamily="18" charset="0"/>
              </a:rPr>
              <a:t> y </a:t>
            </a:r>
            <a:r>
              <a:rPr lang="es-ES" sz="2400" b="1" dirty="0" smtClean="0">
                <a:solidFill>
                  <a:schemeClr val="tx1"/>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a:t>
            </a:r>
          </a:p>
          <a:p>
            <a:pPr algn="just"/>
            <a:r>
              <a:rPr lang="es-ES" sz="2400" dirty="0" smtClean="0">
                <a:solidFill>
                  <a:schemeClr val="tx1"/>
                </a:solidFill>
                <a:latin typeface="Times New Roman" pitchFamily="18" charset="0"/>
                <a:cs typeface="Times New Roman" pitchFamily="18" charset="0"/>
              </a:rPr>
              <a:t>Alrededor del núcleo se encuentran los </a:t>
            </a:r>
            <a:r>
              <a:rPr lang="es-ES" sz="2400" b="1" dirty="0" smtClean="0">
                <a:solidFill>
                  <a:schemeClr val="tx1"/>
                </a:solidFill>
                <a:latin typeface="Times New Roman" pitchFamily="18" charset="0"/>
                <a:cs typeface="Times New Roman" pitchFamily="18" charset="0"/>
              </a:rPr>
              <a:t>electrones</a:t>
            </a:r>
            <a:r>
              <a:rPr lang="es-ES" sz="2400" dirty="0" smtClean="0">
                <a:solidFill>
                  <a:schemeClr val="tx1"/>
                </a:solidFill>
                <a:latin typeface="Times New Roman" pitchFamily="18" charset="0"/>
                <a:cs typeface="Times New Roman" pitchFamily="18" charset="0"/>
              </a:rPr>
              <a:t>, partículas de carga negativa y masa muy pequeña comparada con la de los protones y neutrones: un 0,05% aproximadamente. </a:t>
            </a:r>
            <a:r>
              <a:rPr lang="es-ES" sz="2400" b="1" dirty="0" smtClean="0">
                <a:solidFill>
                  <a:schemeClr val="tx1"/>
                </a:solidFill>
                <a:latin typeface="Times New Roman" pitchFamily="18" charset="0"/>
                <a:cs typeface="Times New Roman" pitchFamily="18" charset="0"/>
              </a:rPr>
              <a:t>Los electrones se encuentran alrededor del núcleo</a:t>
            </a:r>
            <a:r>
              <a:rPr lang="es-ES" sz="2400" dirty="0" smtClean="0">
                <a:solidFill>
                  <a:schemeClr val="tx1"/>
                </a:solidFill>
                <a:latin typeface="Times New Roman" pitchFamily="18" charset="0"/>
                <a:cs typeface="Times New Roman" pitchFamily="18" charset="0"/>
              </a:rPr>
              <a:t>, ligados por la </a:t>
            </a:r>
            <a:r>
              <a:rPr lang="es-ES" sz="2400" b="1" dirty="0" smtClean="0">
                <a:solidFill>
                  <a:srgbClr val="FF0000"/>
                </a:solidFill>
                <a:latin typeface="Times New Roman" pitchFamily="18" charset="0"/>
                <a:cs typeface="Times New Roman" pitchFamily="18" charset="0"/>
              </a:rPr>
              <a:t>fuerza electromagnética </a:t>
            </a:r>
            <a:r>
              <a:rPr lang="es-ES" sz="2400" dirty="0" smtClean="0">
                <a:solidFill>
                  <a:schemeClr val="tx1"/>
                </a:solidFill>
                <a:latin typeface="Times New Roman" pitchFamily="18" charset="0"/>
                <a:cs typeface="Times New Roman" pitchFamily="18" charset="0"/>
              </a:rPr>
              <a:t>que éste ejerce sobre ellos, y ocupando la mayor parte del tamaño del átomo, en la llamada </a:t>
            </a:r>
            <a:r>
              <a:rPr lang="es-ES" sz="2400" b="1" dirty="0" smtClean="0">
                <a:solidFill>
                  <a:srgbClr val="FF0000"/>
                </a:solidFill>
                <a:latin typeface="Times New Roman" pitchFamily="18" charset="0"/>
                <a:cs typeface="Times New Roman" pitchFamily="18" charset="0"/>
              </a:rPr>
              <a:t>nube de electrones</a:t>
            </a:r>
            <a:r>
              <a:rPr lang="es-ES" sz="2400" dirty="0" smtClean="0">
                <a:solidFill>
                  <a:schemeClr val="tx1"/>
                </a:solidFill>
                <a:latin typeface="Times New Roman" pitchFamily="18" charset="0"/>
                <a:cs typeface="Times New Roman" pitchFamily="18" charset="0"/>
              </a:rPr>
              <a:t>.</a:t>
            </a:r>
          </a:p>
          <a:p>
            <a:pPr algn="just"/>
            <a:r>
              <a:rPr lang="es-ES" sz="2400" b="1" u="sng" dirty="0" smtClean="0">
                <a:solidFill>
                  <a:schemeClr val="tx1"/>
                </a:solidFill>
                <a:latin typeface="Times New Roman" pitchFamily="18" charset="0"/>
                <a:cs typeface="Times New Roman" pitchFamily="18" charset="0"/>
              </a:rPr>
              <a:t>El núcleo atómico</a:t>
            </a:r>
            <a:r>
              <a:rPr lang="es-ES" sz="2400" b="1" dirty="0" smtClean="0">
                <a:solidFill>
                  <a:schemeClr val="tx1"/>
                </a:solidFill>
                <a:latin typeface="Times New Roman" pitchFamily="18" charset="0"/>
                <a:cs typeface="Times New Roman" pitchFamily="18" charset="0"/>
              </a:rPr>
              <a:t>.- </a:t>
            </a:r>
            <a:r>
              <a:rPr lang="es-ES" sz="2400" dirty="0" smtClean="0">
                <a:solidFill>
                  <a:schemeClr val="tx1"/>
                </a:solidFill>
                <a:latin typeface="Times New Roman" pitchFamily="18" charset="0"/>
                <a:cs typeface="Times New Roman" pitchFamily="18" charset="0"/>
              </a:rPr>
              <a:t>El núcleo del átomo se encuentra formado por </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algn="just"/>
            <a:r>
              <a:rPr lang="es-ES" sz="2400" dirty="0" smtClean="0">
                <a:solidFill>
                  <a:schemeClr val="tx1"/>
                </a:solidFill>
                <a:latin typeface="Times New Roman" pitchFamily="18" charset="0"/>
                <a:cs typeface="Times New Roman" pitchFamily="18" charset="0"/>
              </a:rPr>
              <a:t>nucleones, los cuales pueden ser de dos clases:</a:t>
            </a:r>
            <a:endParaRPr lang="en-GB" sz="2400" dirty="0" smtClean="0">
              <a:solidFill>
                <a:schemeClr val="tx1"/>
              </a:solidFill>
              <a:latin typeface="Times New Roman" pitchFamily="18" charset="0"/>
              <a:cs typeface="Times New Roman" pitchFamily="18" charset="0"/>
            </a:endParaRPr>
          </a:p>
          <a:p>
            <a:pPr lvl="0" algn="just"/>
            <a:r>
              <a:rPr lang="es-ES" sz="2400" b="1" dirty="0" smtClean="0">
                <a:solidFill>
                  <a:srgbClr val="FF0000"/>
                </a:solidFill>
                <a:latin typeface="Times New Roman" pitchFamily="18" charset="0"/>
                <a:cs typeface="Times New Roman" pitchFamily="18" charset="0"/>
              </a:rPr>
              <a:t>Protones</a:t>
            </a:r>
            <a:r>
              <a:rPr lang="es-ES" sz="2400" dirty="0" smtClean="0">
                <a:solidFill>
                  <a:schemeClr val="tx1"/>
                </a:solidFill>
                <a:latin typeface="Times New Roman" pitchFamily="18" charset="0"/>
                <a:cs typeface="Times New Roman" pitchFamily="18" charset="0"/>
              </a:rPr>
              <a:t>: una partícula con carga eléctrica positiva igual a una </a:t>
            </a:r>
            <a:r>
              <a:rPr lang="es-ES" sz="2400" b="1" dirty="0" smtClean="0">
                <a:solidFill>
                  <a:schemeClr val="tx1"/>
                </a:solidFill>
                <a:latin typeface="Times New Roman" pitchFamily="18" charset="0"/>
                <a:cs typeface="Times New Roman" pitchFamily="18" charset="0"/>
              </a:rPr>
              <a:t>carga elemental</a:t>
            </a:r>
            <a:r>
              <a:rPr lang="es-ES" sz="2400" dirty="0" smtClean="0">
                <a:solidFill>
                  <a:schemeClr val="tx1"/>
                </a:solidFill>
                <a:latin typeface="Times New Roman" pitchFamily="18" charset="0"/>
                <a:cs typeface="Times New Roman" pitchFamily="18" charset="0"/>
              </a:rPr>
              <a:t>, y una masa de 1,67262 × 10</a:t>
            </a:r>
            <a:r>
              <a:rPr lang="es-ES" sz="2400" baseline="30000" dirty="0" smtClean="0">
                <a:solidFill>
                  <a:schemeClr val="tx1"/>
                </a:solidFill>
                <a:latin typeface="Times New Roman" pitchFamily="18" charset="0"/>
                <a:cs typeface="Times New Roman" pitchFamily="18" charset="0"/>
              </a:rPr>
              <a:t>–27</a:t>
            </a:r>
            <a:r>
              <a:rPr lang="es-ES" sz="2400" dirty="0" smtClean="0">
                <a:solidFill>
                  <a:schemeClr val="tx1"/>
                </a:solidFill>
                <a:latin typeface="Times New Roman" pitchFamily="18" charset="0"/>
                <a:cs typeface="Times New Roman" pitchFamily="18" charset="0"/>
              </a:rPr>
              <a:t> kg.</a:t>
            </a:r>
            <a:endParaRPr lang="en-GB" sz="2400" dirty="0" smtClean="0">
              <a:solidFill>
                <a:schemeClr val="tx1"/>
              </a:solidFill>
              <a:latin typeface="Times New Roman" pitchFamily="18" charset="0"/>
              <a:cs typeface="Times New Roman" pitchFamily="18" charset="0"/>
            </a:endParaRPr>
          </a:p>
          <a:p>
            <a:pPr lvl="0" algn="just"/>
            <a:r>
              <a:rPr lang="es-ES" sz="2400" b="1" dirty="0" smtClean="0">
                <a:solidFill>
                  <a:srgbClr val="FF0000"/>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partículas carentes de carga eléctrica, y con una masa un poco mayor que la del protón (1,67493 × 10</a:t>
            </a:r>
            <a:r>
              <a:rPr lang="es-ES" sz="2400" baseline="30000" dirty="0" smtClean="0">
                <a:solidFill>
                  <a:schemeClr val="tx1"/>
                </a:solidFill>
                <a:latin typeface="Times New Roman" pitchFamily="18" charset="0"/>
                <a:cs typeface="Times New Roman" pitchFamily="18" charset="0"/>
              </a:rPr>
              <a:t>–27</a:t>
            </a:r>
            <a:r>
              <a:rPr lang="es-ES" sz="2400" dirty="0" smtClean="0">
                <a:solidFill>
                  <a:schemeClr val="tx1"/>
                </a:solidFill>
                <a:latin typeface="Times New Roman" pitchFamily="18" charset="0"/>
                <a:cs typeface="Times New Roman" pitchFamily="18" charset="0"/>
              </a:rPr>
              <a:t> kg).</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El núcleo más sencillo es el del </a:t>
            </a:r>
            <a:r>
              <a:rPr lang="es-ES" sz="2400" b="1" dirty="0" smtClean="0">
                <a:solidFill>
                  <a:schemeClr val="tx1"/>
                </a:solidFill>
                <a:latin typeface="Times New Roman" pitchFamily="18" charset="0"/>
                <a:cs typeface="Times New Roman" pitchFamily="18" charset="0"/>
              </a:rPr>
              <a:t>hidrogeno</a:t>
            </a:r>
            <a:r>
              <a:rPr lang="es-ES" sz="2400" dirty="0" smtClean="0">
                <a:solidFill>
                  <a:schemeClr val="tx1"/>
                </a:solidFill>
                <a:latin typeface="Times New Roman" pitchFamily="18" charset="0"/>
                <a:cs typeface="Times New Roman" pitchFamily="18" charset="0"/>
              </a:rPr>
              <a:t>, formado únicamente por un protón. El núcleo del siguiente elemento en la </a:t>
            </a:r>
            <a:r>
              <a:rPr lang="es-ES" sz="2400" b="1" dirty="0" smtClean="0">
                <a:solidFill>
                  <a:srgbClr val="FF0000"/>
                </a:solidFill>
                <a:latin typeface="Times New Roman" pitchFamily="18" charset="0"/>
                <a:cs typeface="Times New Roman" pitchFamily="18" charset="0"/>
              </a:rPr>
              <a:t>tabla periódica</a:t>
            </a:r>
            <a:r>
              <a:rPr lang="es-ES" sz="2400" dirty="0" smtClean="0">
                <a:solidFill>
                  <a:schemeClr val="tx1"/>
                </a:solidFill>
                <a:latin typeface="Times New Roman" pitchFamily="18" charset="0"/>
                <a:cs typeface="Times New Roman" pitchFamily="18" charset="0"/>
              </a:rPr>
              <a:t>, el </a:t>
            </a:r>
            <a:r>
              <a:rPr lang="es-ES" sz="2400" b="1" dirty="0" smtClean="0">
                <a:solidFill>
                  <a:schemeClr val="tx1"/>
                </a:solidFill>
                <a:latin typeface="Times New Roman" pitchFamily="18" charset="0"/>
                <a:cs typeface="Times New Roman" pitchFamily="18" charset="0"/>
              </a:rPr>
              <a:t>helio</a:t>
            </a:r>
            <a:r>
              <a:rPr lang="es-ES" sz="2400" dirty="0" smtClean="0">
                <a:solidFill>
                  <a:schemeClr val="tx1"/>
                </a:solidFill>
                <a:latin typeface="Times New Roman" pitchFamily="18" charset="0"/>
                <a:cs typeface="Times New Roman" pitchFamily="18" charset="0"/>
              </a:rPr>
              <a:t>, se encuentra formado por dos protones y dos neutrones. </a:t>
            </a:r>
            <a:r>
              <a:rPr lang="es-ES" sz="2400" b="1" dirty="0" smtClean="0">
                <a:solidFill>
                  <a:schemeClr val="tx1"/>
                </a:solidFill>
                <a:latin typeface="Times New Roman" pitchFamily="18" charset="0"/>
                <a:cs typeface="Times New Roman" pitchFamily="18" charset="0"/>
              </a:rPr>
              <a:t>La cantidad de protones contenidas en el núcleo del átomo se conoce como</a:t>
            </a:r>
            <a:r>
              <a:rPr lang="es-ES" sz="2400" dirty="0" smtClean="0">
                <a:solidFill>
                  <a:schemeClr val="tx1"/>
                </a:solidFill>
                <a:latin typeface="Times New Roman" pitchFamily="18" charset="0"/>
                <a:cs typeface="Times New Roman" pitchFamily="18" charset="0"/>
              </a:rPr>
              <a:t> </a:t>
            </a:r>
            <a:r>
              <a:rPr lang="es-ES" sz="2400" b="1" dirty="0" smtClean="0">
                <a:solidFill>
                  <a:srgbClr val="FF0000"/>
                </a:solidFill>
                <a:latin typeface="Times New Roman" pitchFamily="18" charset="0"/>
                <a:cs typeface="Times New Roman" pitchFamily="18" charset="0"/>
              </a:rPr>
              <a:t>numero atómico</a:t>
            </a:r>
            <a:r>
              <a:rPr lang="es-ES" sz="2400" dirty="0" smtClean="0">
                <a:solidFill>
                  <a:schemeClr val="tx1"/>
                </a:solidFill>
                <a:latin typeface="Times New Roman" pitchFamily="18" charset="0"/>
                <a:cs typeface="Times New Roman" pitchFamily="18" charset="0"/>
              </a:rPr>
              <a:t>, el cual se representa por la letra </a:t>
            </a:r>
            <a:r>
              <a:rPr lang="es-ES" sz="2400" b="1" dirty="0" smtClean="0">
                <a:solidFill>
                  <a:srgbClr val="FF0000"/>
                </a:solidFill>
                <a:latin typeface="Times New Roman" pitchFamily="18" charset="0"/>
                <a:cs typeface="Times New Roman" pitchFamily="18" charset="0"/>
              </a:rPr>
              <a:t>Z </a:t>
            </a:r>
            <a:r>
              <a:rPr lang="es-ES" sz="2400" dirty="0" smtClean="0">
                <a:solidFill>
                  <a:schemeClr val="tx1"/>
                </a:solidFill>
                <a:latin typeface="Times New Roman" pitchFamily="18" charset="0"/>
                <a:cs typeface="Times New Roman" pitchFamily="18" charset="0"/>
              </a:rPr>
              <a:t>y se escribe en la parte inferior izquierda del </a:t>
            </a:r>
            <a:r>
              <a:rPr lang="es-ES" sz="2400" b="1" dirty="0" smtClean="0">
                <a:solidFill>
                  <a:srgbClr val="FF0000"/>
                </a:solidFill>
                <a:latin typeface="Times New Roman" pitchFamily="18" charset="0"/>
                <a:cs typeface="Times New Roman" pitchFamily="18" charset="0"/>
              </a:rPr>
              <a:t>símbolo químico</a:t>
            </a:r>
            <a:r>
              <a:rPr lang="es-ES" sz="2400" dirty="0" smtClean="0">
                <a:solidFill>
                  <a:schemeClr val="tx1"/>
                </a:solidFill>
                <a:latin typeface="Times New Roman" pitchFamily="18" charset="0"/>
                <a:cs typeface="Times New Roman" pitchFamily="18" charset="0"/>
              </a:rPr>
              <a:t>. Es el que distingue a un elemento químico de otro. Según lo descrito anteriormente, el número atómico del hidrógeno es 1 (</a:t>
            </a:r>
            <a:r>
              <a:rPr lang="es-ES" sz="2400" b="1" baseline="-25000" dirty="0" smtClean="0">
                <a:solidFill>
                  <a:srgbClr val="FF0000"/>
                </a:solidFill>
                <a:latin typeface="Times New Roman" pitchFamily="18" charset="0"/>
                <a:cs typeface="Times New Roman" pitchFamily="18" charset="0"/>
              </a:rPr>
              <a:t>1</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y el del helio, 2 (</a:t>
            </a:r>
            <a:r>
              <a:rPr lang="es-ES" sz="2400" b="1" baseline="-25000" dirty="0" smtClean="0">
                <a:solidFill>
                  <a:srgbClr val="FF0000"/>
                </a:solidFill>
                <a:latin typeface="Times New Roman" pitchFamily="18" charset="0"/>
                <a:cs typeface="Times New Roman" pitchFamily="18" charset="0"/>
              </a:rPr>
              <a:t>2</a:t>
            </a:r>
            <a:r>
              <a:rPr lang="es-ES" sz="2400" b="1" dirty="0" smtClean="0">
                <a:solidFill>
                  <a:srgbClr val="FF0000"/>
                </a:solidFill>
                <a:latin typeface="Times New Roman" pitchFamily="18" charset="0"/>
                <a:cs typeface="Times New Roman" pitchFamily="18" charset="0"/>
              </a:rPr>
              <a:t>He</a:t>
            </a:r>
            <a:r>
              <a:rPr lang="es-ES" sz="2400" dirty="0" smtClean="0">
                <a:solidFill>
                  <a:schemeClr val="tx1"/>
                </a:solidFill>
                <a:latin typeface="Times New Roman" pitchFamily="18" charset="0"/>
                <a:cs typeface="Times New Roman" pitchFamily="18" charset="0"/>
              </a:rPr>
              <a:t>).</a:t>
            </a:r>
          </a:p>
          <a:p>
            <a:pPr algn="just"/>
            <a:r>
              <a:rPr lang="es-ES" sz="2400" dirty="0" smtClean="0">
                <a:solidFill>
                  <a:schemeClr val="tx1"/>
                </a:solidFill>
                <a:latin typeface="Times New Roman" pitchFamily="18" charset="0"/>
                <a:cs typeface="Times New Roman" pitchFamily="18" charset="0"/>
              </a:rPr>
              <a:t>La cantidad total de nucleones que contiene un átomo se conoce como </a:t>
            </a:r>
            <a:r>
              <a:rPr lang="es-ES" sz="2400" b="1" dirty="0" smtClean="0">
                <a:solidFill>
                  <a:srgbClr val="FF0000"/>
                </a:solidFill>
                <a:latin typeface="Times New Roman" pitchFamily="18" charset="0"/>
                <a:cs typeface="Times New Roman" pitchFamily="18" charset="0"/>
              </a:rPr>
              <a:t>numero másico</a:t>
            </a:r>
            <a:r>
              <a:rPr lang="es-ES" sz="2400" dirty="0" smtClean="0">
                <a:solidFill>
                  <a:schemeClr val="tx1"/>
                </a:solidFill>
                <a:latin typeface="Times New Roman" pitchFamily="18" charset="0"/>
                <a:cs typeface="Times New Roman" pitchFamily="18" charset="0"/>
              </a:rPr>
              <a:t>, representado por la letra A y escrito en la parte superior izquierda del símbolo químico. Para los ejemplos dados anteriormente, el número másico del hidrógeno es 1 (</a:t>
            </a:r>
            <a:r>
              <a:rPr lang="es-ES" sz="2400" baseline="30000" dirty="0" smtClean="0">
                <a:solidFill>
                  <a:schemeClr val="tx1"/>
                </a:solidFill>
                <a:latin typeface="Times New Roman" pitchFamily="18" charset="0"/>
                <a:cs typeface="Times New Roman" pitchFamily="18" charset="0"/>
              </a:rPr>
              <a:t>1</a:t>
            </a:r>
            <a:r>
              <a:rPr lang="es-ES" sz="2400" dirty="0" smtClean="0">
                <a:solidFill>
                  <a:schemeClr val="tx1"/>
                </a:solidFill>
                <a:latin typeface="Times New Roman" pitchFamily="18" charset="0"/>
                <a:cs typeface="Times New Roman" pitchFamily="18" charset="0"/>
              </a:rPr>
              <a:t>H), y el del </a:t>
            </a:r>
          </a:p>
          <a:p>
            <a:pPr algn="just"/>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helio, 4 (</a:t>
            </a:r>
            <a:r>
              <a:rPr lang="es-ES" sz="2400" baseline="30000" dirty="0" smtClean="0">
                <a:solidFill>
                  <a:schemeClr val="tx1"/>
                </a:solidFill>
                <a:latin typeface="Times New Roman" pitchFamily="18" charset="0"/>
                <a:cs typeface="Times New Roman" pitchFamily="18" charset="0"/>
              </a:rPr>
              <a:t>4</a:t>
            </a:r>
            <a:r>
              <a:rPr lang="es-ES" sz="2400" dirty="0" smtClean="0">
                <a:solidFill>
                  <a:schemeClr val="tx1"/>
                </a:solidFill>
                <a:latin typeface="Times New Roman" pitchFamily="18" charset="0"/>
                <a:cs typeface="Times New Roman" pitchFamily="18" charset="0"/>
              </a:rPr>
              <a:t>He).</a:t>
            </a:r>
            <a:r>
              <a:rPr lang="es-ES" sz="2400" b="1" dirty="0" smtClean="0">
                <a:solidFill>
                  <a:schemeClr val="tx1"/>
                </a:solidFill>
                <a:latin typeface="Times New Roman" pitchFamily="18" charset="0"/>
                <a:cs typeface="Times New Roman" pitchFamily="18" charset="0"/>
              </a:rPr>
              <a:t>    </a:t>
            </a:r>
          </a:p>
          <a:p>
            <a:pPr algn="just"/>
            <a:r>
              <a:rPr lang="es-ES" sz="2400" dirty="0" smtClean="0">
                <a:solidFill>
                  <a:schemeClr val="tx1"/>
                </a:solidFill>
                <a:latin typeface="Times New Roman" pitchFamily="18" charset="0"/>
                <a:cs typeface="Times New Roman" pitchFamily="18" charset="0"/>
              </a:rPr>
              <a:t>Existen también átomos que tienen el mismo número atómico, pero diferente número másico, los cuales se conocen como </a:t>
            </a:r>
            <a:r>
              <a:rPr lang="es-ES" sz="2400" b="1" dirty="0" smtClean="0">
                <a:solidFill>
                  <a:srgbClr val="FF0000"/>
                </a:solidFill>
                <a:latin typeface="Times New Roman" pitchFamily="18" charset="0"/>
                <a:cs typeface="Times New Roman" pitchFamily="18" charset="0"/>
              </a:rPr>
              <a:t>isotopos</a:t>
            </a:r>
            <a:r>
              <a:rPr lang="es-ES" sz="2400" dirty="0" smtClean="0">
                <a:solidFill>
                  <a:schemeClr val="tx1"/>
                </a:solidFill>
                <a:latin typeface="Times New Roman" pitchFamily="18" charset="0"/>
                <a:cs typeface="Times New Roman" pitchFamily="18" charset="0"/>
              </a:rPr>
              <a:t>. Por ejemplo, existen tres isótopos naturales del hidrógeno, el </a:t>
            </a:r>
            <a:r>
              <a:rPr lang="es-ES" sz="2400" b="1" dirty="0" smtClean="0">
                <a:solidFill>
                  <a:schemeClr val="tx1"/>
                </a:solidFill>
                <a:latin typeface="Times New Roman" pitchFamily="18" charset="0"/>
                <a:cs typeface="Times New Roman" pitchFamily="18" charset="0"/>
              </a:rPr>
              <a:t>protio</a:t>
            </a:r>
            <a:r>
              <a:rPr lang="es-ES" sz="2400" dirty="0" smtClean="0">
                <a:solidFill>
                  <a:schemeClr val="tx1"/>
                </a:solidFill>
                <a:latin typeface="Times New Roman" pitchFamily="18" charset="0"/>
                <a:cs typeface="Times New Roman" pitchFamily="18" charset="0"/>
              </a:rPr>
              <a:t> (</a:t>
            </a:r>
            <a:r>
              <a:rPr lang="es-ES" sz="2400" b="1" baseline="30000" dirty="0" smtClean="0">
                <a:solidFill>
                  <a:srgbClr val="FF0000"/>
                </a:solidFill>
                <a:latin typeface="Times New Roman" pitchFamily="18" charset="0"/>
                <a:cs typeface="Times New Roman" pitchFamily="18" charset="0"/>
              </a:rPr>
              <a:t>1</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el </a:t>
            </a:r>
            <a:r>
              <a:rPr lang="es-ES" sz="2400" b="1" dirty="0" smtClean="0">
                <a:solidFill>
                  <a:schemeClr val="tx1"/>
                </a:solidFill>
                <a:latin typeface="Times New Roman" pitchFamily="18" charset="0"/>
                <a:cs typeface="Times New Roman" pitchFamily="18" charset="0"/>
              </a:rPr>
              <a:t>deuterio</a:t>
            </a:r>
            <a:r>
              <a:rPr lang="es-ES" sz="2400" dirty="0" smtClean="0">
                <a:solidFill>
                  <a:schemeClr val="tx1"/>
                </a:solidFill>
                <a:latin typeface="Times New Roman" pitchFamily="18" charset="0"/>
                <a:cs typeface="Times New Roman" pitchFamily="18" charset="0"/>
              </a:rPr>
              <a:t> (</a:t>
            </a:r>
            <a:r>
              <a:rPr lang="es-ES" sz="2400" b="1" baseline="30000" dirty="0" smtClean="0">
                <a:solidFill>
                  <a:srgbClr val="FF0000"/>
                </a:solidFill>
                <a:latin typeface="Times New Roman" pitchFamily="18" charset="0"/>
                <a:cs typeface="Times New Roman" pitchFamily="18" charset="0"/>
              </a:rPr>
              <a:t>2</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y el </a:t>
            </a:r>
            <a:r>
              <a:rPr lang="es-ES" sz="2400" b="1" dirty="0" smtClean="0">
                <a:solidFill>
                  <a:schemeClr val="tx1"/>
                </a:solidFill>
                <a:latin typeface="Times New Roman" pitchFamily="18" charset="0"/>
                <a:cs typeface="Times New Roman" pitchFamily="18" charset="0"/>
              </a:rPr>
              <a:t>tritio</a:t>
            </a:r>
            <a:r>
              <a:rPr lang="es-ES" sz="2400" dirty="0" smtClean="0">
                <a:solidFill>
                  <a:schemeClr val="tx1"/>
                </a:solidFill>
                <a:latin typeface="Times New Roman" pitchFamily="18" charset="0"/>
                <a:cs typeface="Times New Roman" pitchFamily="18" charset="0"/>
              </a:rPr>
              <a:t> (</a:t>
            </a:r>
            <a:r>
              <a:rPr lang="es-ES" sz="2400" b="1" baseline="30000" dirty="0" smtClean="0">
                <a:solidFill>
                  <a:srgbClr val="FF0000"/>
                </a:solidFill>
                <a:latin typeface="Times New Roman" pitchFamily="18" charset="0"/>
                <a:cs typeface="Times New Roman" pitchFamily="18" charset="0"/>
              </a:rPr>
              <a:t>3</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Todos poseen las mismas propiedades químicas del hidrógeno, y pueden ser diferenciados únicamente por ciertas propiedades físicas.</a:t>
            </a:r>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chemeClr val="tx1"/>
                </a:solidFill>
                <a:latin typeface="Times New Roman" pitchFamily="18" charset="0"/>
                <a:cs typeface="Times New Roman" pitchFamily="18" charset="0"/>
              </a:rPr>
              <a:t> </a:t>
            </a:r>
            <a:endParaRPr lang="es-ES" sz="2400" b="1" dirty="0">
              <a:solidFill>
                <a:schemeClr val="tx1"/>
              </a:solidFill>
              <a:latin typeface="Times New Roman" pitchFamily="18" charset="0"/>
              <a:cs typeface="Times New Roman" pitchFamily="18" charset="0"/>
            </a:endParaRPr>
          </a:p>
        </p:txBody>
      </p:sp>
      <p:pic>
        <p:nvPicPr>
          <p:cNvPr id="5" name="il_fi" descr="http://1.bp.blogspot.com/-hiSZa4H3wHE/TdeGOd_PcII/AAAAAAAAACs/GDj2hDs-ULg/s1600/atomo.jpg"/>
          <p:cNvPicPr/>
          <p:nvPr/>
        </p:nvPicPr>
        <p:blipFill>
          <a:blip r:embed="rId2" cstate="print"/>
          <a:srcRect/>
          <a:stretch>
            <a:fillRect/>
          </a:stretch>
        </p:blipFill>
        <p:spPr bwMode="auto">
          <a:xfrm>
            <a:off x="2627784" y="2924944"/>
            <a:ext cx="3600400" cy="357250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algn="just"/>
            <a:r>
              <a:rPr lang="es-ES" sz="2400" dirty="0" smtClean="0">
                <a:solidFill>
                  <a:schemeClr val="tx1"/>
                </a:solidFill>
                <a:latin typeface="Times New Roman" pitchFamily="18" charset="0"/>
                <a:cs typeface="Times New Roman" pitchFamily="18" charset="0"/>
              </a:rPr>
              <a:t>Otros términos menos utilizados relacionados con la estructura nuclear son los </a:t>
            </a:r>
            <a:r>
              <a:rPr lang="es-ES" sz="2400" b="1" dirty="0" smtClean="0">
                <a:solidFill>
                  <a:srgbClr val="FF0000"/>
                </a:solidFill>
                <a:latin typeface="Times New Roman" pitchFamily="18" charset="0"/>
                <a:cs typeface="Times New Roman" pitchFamily="18" charset="0"/>
              </a:rPr>
              <a:t>isótonos</a:t>
            </a:r>
            <a:r>
              <a:rPr lang="es-ES" sz="2400" dirty="0" smtClean="0">
                <a:solidFill>
                  <a:schemeClr val="tx1"/>
                </a:solidFill>
                <a:latin typeface="Times New Roman" pitchFamily="18" charset="0"/>
                <a:cs typeface="Times New Roman" pitchFamily="18" charset="0"/>
              </a:rPr>
              <a:t>, que son átomos con el mismo número de neutrones. Los </a:t>
            </a:r>
            <a:r>
              <a:rPr lang="es-ES" sz="2400" b="1" dirty="0" smtClean="0">
                <a:solidFill>
                  <a:srgbClr val="FF0000"/>
                </a:solidFill>
                <a:latin typeface="Times New Roman" pitchFamily="18" charset="0"/>
                <a:cs typeface="Times New Roman" pitchFamily="18" charset="0"/>
              </a:rPr>
              <a:t>isobaros</a:t>
            </a:r>
            <a:r>
              <a:rPr lang="es-ES" sz="2400" dirty="0" smtClean="0">
                <a:solidFill>
                  <a:schemeClr val="tx1"/>
                </a:solidFill>
                <a:latin typeface="Times New Roman" pitchFamily="18" charset="0"/>
                <a:cs typeface="Times New Roman" pitchFamily="18" charset="0"/>
              </a:rPr>
              <a:t> son átomos que tienen el mismo número másico.</a:t>
            </a:r>
          </a:p>
          <a:p>
            <a:pPr algn="just"/>
            <a:r>
              <a:rPr lang="es-ES" sz="2400" dirty="0" smtClean="0">
                <a:solidFill>
                  <a:schemeClr val="tx1"/>
                </a:solidFill>
                <a:latin typeface="Times New Roman" pitchFamily="18" charset="0"/>
                <a:cs typeface="Times New Roman" pitchFamily="18" charset="0"/>
              </a:rPr>
              <a:t>Debido a que los protones tienen cargas positivas se deberían repeler entre sí, sin embargo, el núcleo del átomo mantiene su cohesión debido a la existencia de otra fuerza de mayor magnitud, aunque de menor alcance conocida como la </a:t>
            </a:r>
            <a:r>
              <a:rPr lang="es-ES" sz="2400" b="1" dirty="0" smtClean="0">
                <a:solidFill>
                  <a:srgbClr val="FF0000"/>
                </a:solidFill>
                <a:latin typeface="Times New Roman" pitchFamily="18" charset="0"/>
                <a:cs typeface="Times New Roman" pitchFamily="18" charset="0"/>
              </a:rPr>
              <a:t>interacción nuclear fuerte</a:t>
            </a:r>
            <a:r>
              <a:rPr lang="es-ES" sz="2400" dirty="0" smtClean="0">
                <a:solidFill>
                  <a:schemeClr val="tx1"/>
                </a:solidFill>
                <a:latin typeface="Times New Roman" pitchFamily="18" charset="0"/>
                <a:cs typeface="Times New Roman" pitchFamily="18" charset="0"/>
              </a:rPr>
              <a:t>.</a:t>
            </a:r>
          </a:p>
          <a:p>
            <a:r>
              <a:rPr lang="es-ES" sz="2400" b="1" u="sng" dirty="0" smtClean="0">
                <a:solidFill>
                  <a:schemeClr val="tx1"/>
                </a:solidFill>
                <a:latin typeface="Times New Roman" pitchFamily="18" charset="0"/>
                <a:cs typeface="Times New Roman" pitchFamily="18" charset="0"/>
              </a:rPr>
              <a:t>NÚMERO ATÓMICO</a:t>
            </a:r>
          </a:p>
          <a:p>
            <a:pPr algn="just"/>
            <a:r>
              <a:rPr lang="es-ES" sz="2400" dirty="0" smtClean="0">
                <a:solidFill>
                  <a:schemeClr val="tx1"/>
                </a:solidFill>
                <a:latin typeface="Times New Roman" pitchFamily="18" charset="0"/>
                <a:cs typeface="Times New Roman" pitchFamily="18" charset="0"/>
              </a:rPr>
              <a:t>En química, el </a:t>
            </a:r>
            <a:r>
              <a:rPr lang="es-ES" sz="2400" b="1" dirty="0" smtClean="0">
                <a:solidFill>
                  <a:schemeClr val="tx1"/>
                </a:solidFill>
                <a:latin typeface="Times New Roman" pitchFamily="18" charset="0"/>
                <a:cs typeface="Times New Roman" pitchFamily="18" charset="0"/>
              </a:rPr>
              <a:t>número atómico</a:t>
            </a:r>
            <a:r>
              <a:rPr lang="es-ES" sz="2400" dirty="0" smtClean="0">
                <a:solidFill>
                  <a:schemeClr val="tx1"/>
                </a:solidFill>
                <a:latin typeface="Times New Roman" pitchFamily="18" charset="0"/>
                <a:cs typeface="Times New Roman" pitchFamily="18" charset="0"/>
              </a:rPr>
              <a:t> es el número entero positivo que es igual al </a:t>
            </a:r>
            <a:r>
              <a:rPr lang="es-ES" sz="2400" b="1" dirty="0" smtClean="0">
                <a:solidFill>
                  <a:srgbClr val="FF0000"/>
                </a:solidFill>
                <a:latin typeface="Times New Roman" pitchFamily="18" charset="0"/>
                <a:cs typeface="Times New Roman" pitchFamily="18" charset="0"/>
              </a:rPr>
              <a:t>número total de protones en el núcleo </a:t>
            </a:r>
            <a:r>
              <a:rPr lang="es-ES" sz="2400" dirty="0" smtClean="0">
                <a:solidFill>
                  <a:schemeClr val="tx1"/>
                </a:solidFill>
                <a:latin typeface="Times New Roman" pitchFamily="18" charset="0"/>
                <a:cs typeface="Times New Roman" pitchFamily="18" charset="0"/>
              </a:rPr>
              <a:t>del átomo. Se suele representar con la letra </a:t>
            </a:r>
            <a:r>
              <a:rPr lang="es-ES" sz="2400" b="1" i="1" dirty="0" smtClean="0">
                <a:solidFill>
                  <a:srgbClr val="FF0000"/>
                </a:solidFill>
                <a:latin typeface="Times New Roman" pitchFamily="18" charset="0"/>
                <a:cs typeface="Times New Roman" pitchFamily="18" charset="0"/>
              </a:rPr>
              <a:t>Z</a:t>
            </a:r>
            <a:r>
              <a:rPr lang="es-ES" sz="2400" b="1" dirty="0" smtClean="0">
                <a:solidFill>
                  <a:srgbClr val="FF0000"/>
                </a:solidFill>
                <a:latin typeface="Times New Roman" pitchFamily="18" charset="0"/>
                <a:cs typeface="Times New Roman" pitchFamily="18" charset="0"/>
              </a:rPr>
              <a:t> </a:t>
            </a:r>
            <a:r>
              <a:rPr lang="es-ES" sz="2400" dirty="0" smtClean="0">
                <a:solidFill>
                  <a:schemeClr val="tx1"/>
                </a:solidFill>
                <a:latin typeface="Times New Roman" pitchFamily="18" charset="0"/>
                <a:cs typeface="Times New Roman" pitchFamily="18" charset="0"/>
              </a:rPr>
              <a:t>(del alemán: </a:t>
            </a:r>
            <a:r>
              <a:rPr lang="es-ES" sz="2400" i="1" dirty="0" smtClean="0">
                <a:solidFill>
                  <a:schemeClr val="tx1"/>
                </a:solidFill>
                <a:latin typeface="Times New Roman" pitchFamily="18" charset="0"/>
                <a:cs typeface="Times New Roman" pitchFamily="18" charset="0"/>
              </a:rPr>
              <a:t>Zahl</a:t>
            </a:r>
            <a:r>
              <a:rPr lang="es-ES" sz="2400" dirty="0" smtClean="0">
                <a:solidFill>
                  <a:schemeClr val="tx1"/>
                </a:solidFill>
                <a:latin typeface="Times New Roman" pitchFamily="18" charset="0"/>
                <a:cs typeface="Times New Roman" pitchFamily="18" charset="0"/>
              </a:rPr>
              <a:t>, que quiere decir </a:t>
            </a:r>
            <a:r>
              <a:rPr lang="es-ES" sz="2400" i="1" dirty="0" smtClean="0">
                <a:solidFill>
                  <a:schemeClr val="tx1"/>
                </a:solidFill>
                <a:latin typeface="Times New Roman" pitchFamily="18" charset="0"/>
                <a:cs typeface="Times New Roman" pitchFamily="18" charset="0"/>
              </a:rPr>
              <a:t>número</a:t>
            </a:r>
            <a:r>
              <a:rPr lang="es-ES" sz="2400" dirty="0" smtClean="0">
                <a:solidFill>
                  <a:schemeClr val="tx1"/>
                </a:solidFill>
                <a:latin typeface="Times New Roman" pitchFamily="18" charset="0"/>
                <a:cs typeface="Times New Roman" pitchFamily="18" charset="0"/>
              </a:rPr>
              <a:t>). El número atómico es característico de cada elemento químico y representa una propiedad fundamental del átomo: su carga nuclear.</a:t>
            </a:r>
          </a:p>
          <a:p>
            <a:pPr algn="just"/>
            <a:r>
              <a:rPr lang="es-ES" sz="2400" dirty="0" smtClean="0">
                <a:solidFill>
                  <a:schemeClr val="tx1"/>
                </a:solidFill>
                <a:latin typeface="Times New Roman" pitchFamily="18" charset="0"/>
                <a:cs typeface="Times New Roman" pitchFamily="18" charset="0"/>
              </a:rPr>
              <a:t>En 1913 </a:t>
            </a:r>
            <a:r>
              <a:rPr lang="es-ES" sz="2400" b="1" dirty="0" smtClean="0">
                <a:solidFill>
                  <a:schemeClr val="tx1"/>
                </a:solidFill>
                <a:latin typeface="Times New Roman" pitchFamily="18" charset="0"/>
                <a:cs typeface="Times New Roman" pitchFamily="18" charset="0"/>
              </a:rPr>
              <a:t>Henry Moseley </a:t>
            </a:r>
            <a:r>
              <a:rPr lang="es-ES" sz="2400" dirty="0" smtClean="0">
                <a:solidFill>
                  <a:schemeClr val="tx1"/>
                </a:solidFill>
                <a:latin typeface="Times New Roman" pitchFamily="18" charset="0"/>
                <a:cs typeface="Times New Roman" pitchFamily="18" charset="0"/>
              </a:rPr>
              <a:t>demostró la </a:t>
            </a:r>
            <a:r>
              <a:rPr lang="es-ES" sz="2400" b="1" dirty="0" smtClean="0">
                <a:solidFill>
                  <a:schemeClr val="tx1"/>
                </a:solidFill>
                <a:latin typeface="Times New Roman" pitchFamily="18" charset="0"/>
                <a:cs typeface="Times New Roman" pitchFamily="18" charset="0"/>
              </a:rPr>
              <a:t>regularidad existente </a:t>
            </a:r>
            <a:r>
              <a:rPr lang="es-ES" sz="2400" dirty="0" smtClean="0">
                <a:solidFill>
                  <a:schemeClr val="tx1"/>
                </a:solidFill>
                <a:latin typeface="Times New Roman" pitchFamily="18" charset="0"/>
                <a:cs typeface="Times New Roman" pitchFamily="18" charset="0"/>
              </a:rPr>
              <a:t>entre los valores de las longitudes de onda de los </a:t>
            </a:r>
            <a:r>
              <a:rPr lang="es-ES" sz="2400" b="1" dirty="0" smtClean="0">
                <a:solidFill>
                  <a:schemeClr val="tx1"/>
                </a:solidFill>
                <a:latin typeface="Times New Roman" pitchFamily="18" charset="0"/>
                <a:cs typeface="Times New Roman" pitchFamily="18" charset="0"/>
              </a:rPr>
              <a:t>rayos X</a:t>
            </a:r>
            <a:r>
              <a:rPr lang="es-ES" sz="2400" dirty="0" smtClean="0">
                <a:solidFill>
                  <a:schemeClr val="tx1"/>
                </a:solidFill>
                <a:latin typeface="Times New Roman" pitchFamily="18" charset="0"/>
                <a:cs typeface="Times New Roman" pitchFamily="18" charset="0"/>
              </a:rPr>
              <a:t> emitidos por diferentes metales tras ser bombardeados con electrones, y los números atómicos de estos elementos metálicos. </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Este hecho permitió clasificar a los elementos en la tabla periódica en orden creciente de número atómico. En la </a:t>
            </a:r>
            <a:r>
              <a:rPr lang="es-ES" sz="2400" b="1" dirty="0" smtClean="0">
                <a:solidFill>
                  <a:srgbClr val="FF0000"/>
                </a:solidFill>
                <a:latin typeface="Times New Roman" pitchFamily="18" charset="0"/>
                <a:cs typeface="Times New Roman" pitchFamily="18" charset="0"/>
              </a:rPr>
              <a:t>tabla periódica </a:t>
            </a:r>
            <a:r>
              <a:rPr lang="es-ES" sz="2400" dirty="0" smtClean="0">
                <a:solidFill>
                  <a:schemeClr val="tx1"/>
                </a:solidFill>
                <a:latin typeface="Times New Roman" pitchFamily="18" charset="0"/>
                <a:cs typeface="Times New Roman" pitchFamily="18" charset="0"/>
              </a:rPr>
              <a:t>los elementos se ordenan de acuerdo a sus números atómicos en orden creciente.</a:t>
            </a:r>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chemeClr val="tx1"/>
                </a:solidFill>
                <a:latin typeface="Times New Roman" pitchFamily="18" charset="0"/>
                <a:cs typeface="Times New Roman" pitchFamily="18" charset="0"/>
              </a:rPr>
              <a:t>     </a:t>
            </a:r>
            <a:endParaRPr lang="es-ES" sz="2400" b="1" dirty="0">
              <a:solidFill>
                <a:schemeClr val="tx1"/>
              </a:solidFill>
              <a:latin typeface="Times New Roman" pitchFamily="18" charset="0"/>
              <a:cs typeface="Times New Roman" pitchFamily="18" charset="0"/>
            </a:endParaRPr>
          </a:p>
        </p:txBody>
      </p:sp>
      <p:pic>
        <p:nvPicPr>
          <p:cNvPr id="4" name="il_fi" descr="http://www.eis.uva.es/~qgintro/atom/imagenes/na_bien.gif"/>
          <p:cNvPicPr/>
          <p:nvPr/>
        </p:nvPicPr>
        <p:blipFill>
          <a:blip r:embed="rId2" cstate="print"/>
          <a:srcRect/>
          <a:stretch>
            <a:fillRect/>
          </a:stretch>
        </p:blipFill>
        <p:spPr bwMode="auto">
          <a:xfrm>
            <a:off x="683568" y="1844824"/>
            <a:ext cx="4238773" cy="4176464"/>
          </a:xfrm>
          <a:prstGeom prst="rect">
            <a:avLst/>
          </a:prstGeom>
          <a:noFill/>
          <a:ln w="9525">
            <a:noFill/>
            <a:miter lim="800000"/>
            <a:headEnd/>
            <a:tailEnd/>
          </a:ln>
        </p:spPr>
      </p:pic>
      <p:pic>
        <p:nvPicPr>
          <p:cNvPr id="5" name="Picture 4" descr="http://www.dfn.if.usp.br/pagina-dfn/divulgacao/abc/ELEMENT.GIF"/>
          <p:cNvPicPr/>
          <p:nvPr/>
        </p:nvPicPr>
        <p:blipFill>
          <a:blip r:embed="rId3" cstate="print"/>
          <a:srcRect/>
          <a:stretch>
            <a:fillRect/>
          </a:stretch>
        </p:blipFill>
        <p:spPr bwMode="auto">
          <a:xfrm>
            <a:off x="5220072" y="1844824"/>
            <a:ext cx="3425155" cy="417646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r>
              <a:rPr lang="es-ES" sz="2800" b="1" u="sng" dirty="0" smtClean="0">
                <a:solidFill>
                  <a:schemeClr val="tx1"/>
                </a:solidFill>
                <a:latin typeface="Times New Roman" pitchFamily="18" charset="0"/>
                <a:cs typeface="Times New Roman" pitchFamily="18" charset="0"/>
              </a:rPr>
              <a:t>NÚMERO MÁSICO</a:t>
            </a:r>
            <a:endParaRPr lang="en-GB" sz="28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En química, el </a:t>
            </a:r>
            <a:r>
              <a:rPr lang="es-ES" sz="2400" b="1" dirty="0" smtClean="0">
                <a:solidFill>
                  <a:schemeClr val="tx1"/>
                </a:solidFill>
                <a:latin typeface="Times New Roman" pitchFamily="18" charset="0"/>
                <a:cs typeface="Times New Roman" pitchFamily="18" charset="0"/>
              </a:rPr>
              <a:t>número másico</a:t>
            </a:r>
            <a:r>
              <a:rPr lang="es-ES" sz="2400" dirty="0" smtClean="0">
                <a:solidFill>
                  <a:schemeClr val="tx1"/>
                </a:solidFill>
                <a:latin typeface="Times New Roman" pitchFamily="18" charset="0"/>
                <a:cs typeface="Times New Roman" pitchFamily="18" charset="0"/>
              </a:rPr>
              <a:t> o </a:t>
            </a:r>
            <a:r>
              <a:rPr lang="es-ES" sz="2400" b="1" dirty="0" smtClean="0">
                <a:solidFill>
                  <a:schemeClr val="tx1"/>
                </a:solidFill>
                <a:latin typeface="Times New Roman" pitchFamily="18" charset="0"/>
                <a:cs typeface="Times New Roman" pitchFamily="18" charset="0"/>
              </a:rPr>
              <a:t>número de masa</a:t>
            </a:r>
            <a:r>
              <a:rPr lang="es-ES" sz="2400" dirty="0" smtClean="0">
                <a:solidFill>
                  <a:schemeClr val="tx1"/>
                </a:solidFill>
                <a:latin typeface="Times New Roman" pitchFamily="18" charset="0"/>
                <a:cs typeface="Times New Roman" pitchFamily="18" charset="0"/>
              </a:rPr>
              <a:t> representa el número de los </a:t>
            </a:r>
            <a:r>
              <a:rPr lang="es-ES" sz="2400" b="1" dirty="0" smtClean="0">
                <a:solidFill>
                  <a:srgbClr val="FF0000"/>
                </a:solidFill>
                <a:latin typeface="Times New Roman" pitchFamily="18" charset="0"/>
                <a:cs typeface="Times New Roman" pitchFamily="18" charset="0"/>
              </a:rPr>
              <a:t>protones</a:t>
            </a:r>
            <a:r>
              <a:rPr lang="es-ES" sz="2400" dirty="0" smtClean="0">
                <a:solidFill>
                  <a:schemeClr val="tx1"/>
                </a:solidFill>
                <a:latin typeface="Times New Roman" pitchFamily="18" charset="0"/>
                <a:cs typeface="Times New Roman" pitchFamily="18" charset="0"/>
              </a:rPr>
              <a:t> y </a:t>
            </a:r>
            <a:r>
              <a:rPr lang="es-ES" sz="2400" b="1" dirty="0" smtClean="0">
                <a:solidFill>
                  <a:srgbClr val="FF0000"/>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Se simboliza con la letra </a:t>
            </a:r>
            <a:r>
              <a:rPr lang="es-ES" sz="2400" b="1" dirty="0" smtClean="0">
                <a:solidFill>
                  <a:srgbClr val="FF0000"/>
                </a:solidFill>
                <a:latin typeface="Times New Roman" pitchFamily="18" charset="0"/>
                <a:cs typeface="Times New Roman" pitchFamily="18" charset="0"/>
              </a:rPr>
              <a:t>A</a:t>
            </a:r>
            <a:r>
              <a:rPr lang="es-ES" sz="2400" dirty="0" smtClean="0">
                <a:solidFill>
                  <a:schemeClr val="tx1"/>
                </a:solidFill>
                <a:latin typeface="Times New Roman" pitchFamily="18" charset="0"/>
                <a:cs typeface="Times New Roman" pitchFamily="18" charset="0"/>
              </a:rPr>
              <a:t>. El uso de esta letra proviene del alemán </a:t>
            </a:r>
            <a:r>
              <a:rPr lang="es-ES" sz="2400" b="1" i="1" dirty="0" smtClean="0">
                <a:solidFill>
                  <a:schemeClr val="tx1"/>
                </a:solidFill>
                <a:latin typeface="Times New Roman" pitchFamily="18" charset="0"/>
                <a:cs typeface="Times New Roman" pitchFamily="18" charset="0"/>
              </a:rPr>
              <a:t>Atomgewicht</a:t>
            </a:r>
            <a:r>
              <a:rPr lang="es-ES" sz="2400" dirty="0" smtClean="0">
                <a:solidFill>
                  <a:schemeClr val="tx1"/>
                </a:solidFill>
                <a:latin typeface="Times New Roman" pitchFamily="18" charset="0"/>
                <a:cs typeface="Times New Roman" pitchFamily="18" charset="0"/>
              </a:rPr>
              <a:t>, que quiere decir </a:t>
            </a:r>
            <a:r>
              <a:rPr lang="es-ES" sz="2400" b="1" i="1" dirty="0" smtClean="0">
                <a:solidFill>
                  <a:schemeClr val="tx1"/>
                </a:solidFill>
                <a:latin typeface="Times New Roman" pitchFamily="18" charset="0"/>
                <a:cs typeface="Times New Roman" pitchFamily="18" charset="0"/>
              </a:rPr>
              <a:t>peso atómico</a:t>
            </a:r>
            <a:r>
              <a:rPr lang="es-ES" sz="2400" dirty="0" smtClean="0">
                <a:solidFill>
                  <a:schemeClr val="tx1"/>
                </a:solidFill>
                <a:latin typeface="Times New Roman" pitchFamily="18" charset="0"/>
                <a:cs typeface="Times New Roman" pitchFamily="18" charset="0"/>
              </a:rPr>
              <a:t>, aunque sean conceptos distintos que no deben confundirse. Por este motivo resultaría más correcto que la letra A representara </a:t>
            </a:r>
            <a:r>
              <a:rPr lang="es-ES" sz="2400" b="1" i="1" dirty="0" smtClean="0">
                <a:solidFill>
                  <a:schemeClr val="tx1"/>
                </a:solidFill>
                <a:latin typeface="Times New Roman" pitchFamily="18" charset="0"/>
                <a:cs typeface="Times New Roman" pitchFamily="18" charset="0"/>
              </a:rPr>
              <a:t>Atomkern</a:t>
            </a:r>
            <a:r>
              <a:rPr lang="es-ES" sz="2400" dirty="0" smtClean="0">
                <a:solidFill>
                  <a:schemeClr val="tx1"/>
                </a:solidFill>
                <a:latin typeface="Times New Roman" pitchFamily="18" charset="0"/>
                <a:cs typeface="Times New Roman" pitchFamily="18" charset="0"/>
              </a:rPr>
              <a:t>, es decir, </a:t>
            </a:r>
            <a:r>
              <a:rPr lang="es-ES" sz="2400" b="1" i="1" dirty="0" smtClean="0">
                <a:solidFill>
                  <a:schemeClr val="tx1"/>
                </a:solidFill>
                <a:latin typeface="Times New Roman" pitchFamily="18" charset="0"/>
                <a:cs typeface="Times New Roman" pitchFamily="18" charset="0"/>
              </a:rPr>
              <a:t>núcleo atómico</a:t>
            </a:r>
            <a:r>
              <a:rPr lang="es-ES" sz="2400" b="1" dirty="0" smtClean="0">
                <a:solidFill>
                  <a:schemeClr val="tx1"/>
                </a:solidFill>
                <a:latin typeface="Times New Roman" pitchFamily="18" charset="0"/>
                <a:cs typeface="Times New Roman" pitchFamily="18" charset="0"/>
              </a:rPr>
              <a:t> </a:t>
            </a:r>
            <a:r>
              <a:rPr lang="es-ES" sz="2400" dirty="0" smtClean="0">
                <a:solidFill>
                  <a:schemeClr val="tx1"/>
                </a:solidFill>
                <a:latin typeface="Times New Roman" pitchFamily="18" charset="0"/>
                <a:cs typeface="Times New Roman" pitchFamily="18" charset="0"/>
              </a:rPr>
              <a:t>para evitar posibles confusiones. Suele ser mayor que el </a:t>
            </a:r>
            <a:r>
              <a:rPr lang="es-ES" sz="2400" b="1" dirty="0" smtClean="0">
                <a:solidFill>
                  <a:srgbClr val="FF0000"/>
                </a:solidFill>
                <a:latin typeface="Times New Roman" pitchFamily="18" charset="0"/>
                <a:cs typeface="Times New Roman" pitchFamily="18" charset="0"/>
              </a:rPr>
              <a:t>numero atómico</a:t>
            </a:r>
            <a:r>
              <a:rPr lang="es-ES" sz="2400" dirty="0" smtClean="0">
                <a:solidFill>
                  <a:schemeClr val="tx1"/>
                </a:solidFill>
                <a:latin typeface="Times New Roman" pitchFamily="18" charset="0"/>
                <a:cs typeface="Times New Roman" pitchFamily="18" charset="0"/>
              </a:rPr>
              <a:t>, dado que los neutrones del núcleo proporcionan a éste la cohesión necesaria para superar la copulación entre los protones.</a:t>
            </a:r>
          </a:p>
          <a:p>
            <a:pPr algn="just"/>
            <a:r>
              <a:rPr lang="es-ES" sz="2400" dirty="0" smtClean="0">
                <a:solidFill>
                  <a:schemeClr val="tx1"/>
                </a:solidFill>
                <a:latin typeface="Times New Roman" pitchFamily="18" charset="0"/>
                <a:cs typeface="Times New Roman" pitchFamily="18" charset="0"/>
              </a:rPr>
              <a:t>El número de masa es además el indicativo de los distintos isotopos de un elemento. Dado que el número de protones es idéntico para todos los átomos del elemento, sólo el número másico, que lleva implícito el número de neutrones en el núcleo, indica de qué isótopo del elemento se trata. El número másico se indica con un superíndice situado a la izquierda de su símbolo, sobre el número atómico. Por ejemplo, el </a:t>
            </a:r>
            <a:r>
              <a:rPr lang="es-ES" sz="2400" b="1" baseline="30000" dirty="0" smtClean="0">
                <a:solidFill>
                  <a:schemeClr val="tx1"/>
                </a:solidFill>
                <a:latin typeface="Times New Roman" pitchFamily="18" charset="0"/>
                <a:cs typeface="Times New Roman" pitchFamily="18" charset="0"/>
              </a:rPr>
              <a:t>1</a:t>
            </a:r>
            <a:r>
              <a:rPr lang="es-ES" sz="2400" b="1" dirty="0" smtClean="0">
                <a:solidFill>
                  <a:schemeClr val="tx1"/>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es el isótopo de hidrogeno conocido como protio. El </a:t>
            </a:r>
            <a:r>
              <a:rPr lang="es-ES" sz="2400" b="1" baseline="30000" dirty="0" smtClean="0">
                <a:solidFill>
                  <a:schemeClr val="tx1"/>
                </a:solidFill>
                <a:latin typeface="Times New Roman" pitchFamily="18" charset="0"/>
                <a:cs typeface="Times New Roman" pitchFamily="18" charset="0"/>
              </a:rPr>
              <a:t>2</a:t>
            </a:r>
            <a:r>
              <a:rPr lang="es-ES" sz="2400" b="1" dirty="0" smtClean="0">
                <a:solidFill>
                  <a:schemeClr val="tx1"/>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es el deuterio y el </a:t>
            </a:r>
            <a:r>
              <a:rPr lang="es-ES" sz="2400" b="1" baseline="30000" dirty="0" smtClean="0">
                <a:solidFill>
                  <a:schemeClr val="tx1"/>
                </a:solidFill>
                <a:latin typeface="Times New Roman" pitchFamily="18" charset="0"/>
                <a:cs typeface="Times New Roman" pitchFamily="18" charset="0"/>
              </a:rPr>
              <a:t>3</a:t>
            </a:r>
            <a:r>
              <a:rPr lang="es-ES" sz="2400" b="1" dirty="0" smtClean="0">
                <a:solidFill>
                  <a:schemeClr val="tx1"/>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es el tritio. Dado que todos ellos son hidróge-</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no, el número atómico tiene que ser 1.</a:t>
            </a:r>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chemeClr val="tx1"/>
                </a:solidFill>
                <a:latin typeface="Times New Roman" pitchFamily="18" charset="0"/>
                <a:cs typeface="Times New Roman" pitchFamily="18" charset="0"/>
              </a:rPr>
              <a:t>Para todo ion o átomo:</a:t>
            </a:r>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rgbClr val="FF0000"/>
                </a:solidFill>
                <a:latin typeface="Times New Roman" pitchFamily="18" charset="0"/>
                <a:cs typeface="Times New Roman" pitchFamily="18" charset="0"/>
              </a:rPr>
              <a:t>Número de neutrones = Número másico (A) - Numero atómico (Z)</a:t>
            </a:r>
            <a:endParaRPr lang="en-GB" sz="2400" b="1" dirty="0" smtClean="0">
              <a:solidFill>
                <a:srgbClr val="FF0000"/>
              </a:solidFill>
              <a:latin typeface="Times New Roman" pitchFamily="18" charset="0"/>
              <a:cs typeface="Times New Roman" pitchFamily="18" charset="0"/>
            </a:endParaRPr>
          </a:p>
          <a:p>
            <a:r>
              <a:rPr lang="es-ES" sz="4400" b="1" dirty="0" smtClean="0">
                <a:solidFill>
                  <a:schemeClr val="tx1"/>
                </a:solidFill>
                <a:latin typeface="Times New Roman" pitchFamily="18" charset="0"/>
                <a:cs typeface="Times New Roman" pitchFamily="18" charset="0"/>
              </a:rPr>
              <a:t>A</a:t>
            </a:r>
            <a:r>
              <a:rPr lang="es-ES" sz="4400" dirty="0" smtClean="0">
                <a:solidFill>
                  <a:schemeClr val="tx1"/>
                </a:solidFill>
                <a:latin typeface="Times New Roman" pitchFamily="18" charset="0"/>
                <a:cs typeface="Times New Roman" pitchFamily="18" charset="0"/>
              </a:rPr>
              <a:t> = </a:t>
            </a:r>
            <a:r>
              <a:rPr lang="es-ES" sz="4400" b="1" dirty="0" smtClean="0">
                <a:solidFill>
                  <a:schemeClr val="tx1"/>
                </a:solidFill>
                <a:latin typeface="Times New Roman" pitchFamily="18" charset="0"/>
                <a:cs typeface="Times New Roman" pitchFamily="18" charset="0"/>
              </a:rPr>
              <a:t>Z + N</a:t>
            </a:r>
            <a:r>
              <a:rPr lang="es-ES" sz="4400" dirty="0" smtClean="0">
                <a:solidFill>
                  <a:schemeClr val="tx1"/>
                </a:solidFill>
                <a:latin typeface="Times New Roman" pitchFamily="18" charset="0"/>
                <a:cs typeface="Times New Roman" pitchFamily="18" charset="0"/>
              </a:rPr>
              <a:t> </a:t>
            </a:r>
          </a:p>
          <a:p>
            <a:pPr algn="just"/>
            <a:r>
              <a:rPr lang="es-ES" sz="2400" dirty="0" smtClean="0">
                <a:solidFill>
                  <a:schemeClr val="tx1"/>
                </a:solidFill>
                <a:latin typeface="Times New Roman" pitchFamily="18" charset="0"/>
                <a:cs typeface="Times New Roman" pitchFamily="18" charset="0"/>
              </a:rPr>
              <a:t>El número atómico siempre estará al lado del número másico. La suma de los protones y los neutrones presentes en el </a:t>
            </a:r>
            <a:r>
              <a:rPr lang="es-ES" sz="2400" b="1" dirty="0" smtClean="0">
                <a:solidFill>
                  <a:srgbClr val="FF0000"/>
                </a:solidFill>
                <a:latin typeface="Times New Roman" pitchFamily="18" charset="0"/>
                <a:cs typeface="Times New Roman" pitchFamily="18" charset="0"/>
              </a:rPr>
              <a:t>núcleo</a:t>
            </a:r>
            <a:r>
              <a:rPr lang="es-ES" sz="2400" dirty="0" smtClean="0">
                <a:solidFill>
                  <a:schemeClr val="tx1"/>
                </a:solidFill>
                <a:latin typeface="Times New Roman" pitchFamily="18" charset="0"/>
                <a:cs typeface="Times New Roman" pitchFamily="18" charset="0"/>
              </a:rPr>
              <a:t> de un </a:t>
            </a:r>
            <a:r>
              <a:rPr lang="es-ES" sz="2400" b="1" dirty="0" smtClean="0">
                <a:solidFill>
                  <a:srgbClr val="FF0000"/>
                </a:solidFill>
                <a:latin typeface="Times New Roman" pitchFamily="18" charset="0"/>
                <a:cs typeface="Times New Roman" pitchFamily="18" charset="0"/>
              </a:rPr>
              <a:t>átomo</a:t>
            </a:r>
            <a:r>
              <a:rPr lang="es-ES" sz="2400" dirty="0" smtClean="0">
                <a:solidFill>
                  <a:schemeClr val="tx1"/>
                </a:solidFill>
                <a:latin typeface="Times New Roman" pitchFamily="18" charset="0"/>
                <a:cs typeface="Times New Roman" pitchFamily="18" charset="0"/>
              </a:rPr>
              <a:t>, nos da como resultado un número que denominamos número másico. El número másico se recoge en la tabla periódica.</a:t>
            </a:r>
          </a:p>
          <a:p>
            <a:r>
              <a:rPr lang="es-ES" sz="2400" b="1" u="sng" dirty="0" smtClean="0">
                <a:solidFill>
                  <a:schemeClr val="tx1"/>
                </a:solidFill>
                <a:latin typeface="Times New Roman" pitchFamily="18" charset="0"/>
                <a:cs typeface="Times New Roman" pitchFamily="18" charset="0"/>
              </a:rPr>
              <a:t>ISÓTOPOS</a:t>
            </a:r>
          </a:p>
          <a:p>
            <a:pPr algn="just"/>
            <a:r>
              <a:rPr lang="es-ES" sz="2400" dirty="0" smtClean="0">
                <a:solidFill>
                  <a:schemeClr val="tx1"/>
                </a:solidFill>
                <a:latin typeface="Times New Roman" pitchFamily="18" charset="0"/>
                <a:cs typeface="Times New Roman" pitchFamily="18" charset="0"/>
              </a:rPr>
              <a:t>Se denominan </a:t>
            </a:r>
            <a:r>
              <a:rPr lang="es-ES" sz="2400" b="1" dirty="0" smtClean="0">
                <a:solidFill>
                  <a:schemeClr val="tx1"/>
                </a:solidFill>
                <a:latin typeface="Times New Roman" pitchFamily="18" charset="0"/>
                <a:cs typeface="Times New Roman" pitchFamily="18" charset="0"/>
              </a:rPr>
              <a:t>isótopos</a:t>
            </a:r>
            <a:r>
              <a:rPr lang="es-ES" sz="2400" dirty="0" smtClean="0">
                <a:solidFill>
                  <a:schemeClr val="tx1"/>
                </a:solidFill>
                <a:latin typeface="Times New Roman" pitchFamily="18" charset="0"/>
                <a:cs typeface="Times New Roman" pitchFamily="18" charset="0"/>
              </a:rPr>
              <a:t> a los átomos de un mismo elemento, cuyos núcleos tienen </a:t>
            </a:r>
            <a:r>
              <a:rPr lang="es-ES" sz="2400" b="1" dirty="0" smtClean="0">
                <a:solidFill>
                  <a:srgbClr val="FF0000"/>
                </a:solidFill>
                <a:latin typeface="Times New Roman" pitchFamily="18" charset="0"/>
                <a:cs typeface="Times New Roman" pitchFamily="18" charset="0"/>
              </a:rPr>
              <a:t>cantidad diferente de neutrones</a:t>
            </a:r>
            <a:r>
              <a:rPr lang="es-ES" sz="2400" dirty="0" smtClean="0">
                <a:solidFill>
                  <a:schemeClr val="tx1"/>
                </a:solidFill>
                <a:latin typeface="Times New Roman" pitchFamily="18" charset="0"/>
                <a:cs typeface="Times New Roman" pitchFamily="18" charset="0"/>
              </a:rPr>
              <a:t>, y por tanto, </a:t>
            </a:r>
            <a:r>
              <a:rPr lang="es-ES" sz="2400" b="1" dirty="0" smtClean="0">
                <a:solidFill>
                  <a:schemeClr val="tx1"/>
                </a:solidFill>
                <a:latin typeface="Times New Roman" pitchFamily="18" charset="0"/>
                <a:cs typeface="Times New Roman" pitchFamily="18" charset="0"/>
              </a:rPr>
              <a:t>difieren en masa</a:t>
            </a:r>
            <a:r>
              <a:rPr lang="es-ES" sz="2400" dirty="0" smtClean="0">
                <a:solidFill>
                  <a:schemeClr val="tx1"/>
                </a:solidFill>
                <a:latin typeface="Times New Roman" pitchFamily="18" charset="0"/>
                <a:cs typeface="Times New Roman" pitchFamily="18" charset="0"/>
              </a:rPr>
              <a:t>. La mayoría de los elementos químicos poseen más de un isótopo. Solamente 21 elementos (ejemplos: </a:t>
            </a:r>
            <a:r>
              <a:rPr lang="es-ES" sz="2400" b="1" dirty="0" smtClean="0">
                <a:solidFill>
                  <a:srgbClr val="FF0000"/>
                </a:solidFill>
                <a:latin typeface="Times New Roman" pitchFamily="18" charset="0"/>
                <a:cs typeface="Times New Roman" pitchFamily="18" charset="0"/>
              </a:rPr>
              <a:t>berilio</a:t>
            </a:r>
            <a:r>
              <a:rPr lang="es-ES" sz="2400" dirty="0" smtClean="0">
                <a:solidFill>
                  <a:schemeClr val="tx1"/>
                </a:solidFill>
                <a:latin typeface="Times New Roman" pitchFamily="18" charset="0"/>
                <a:cs typeface="Times New Roman" pitchFamily="18" charset="0"/>
              </a:rPr>
              <a:t>, </a:t>
            </a:r>
            <a:r>
              <a:rPr lang="es-ES" sz="2400" b="1" dirty="0" smtClean="0">
                <a:solidFill>
                  <a:srgbClr val="FF0000"/>
                </a:solidFill>
                <a:latin typeface="Times New Roman" pitchFamily="18" charset="0"/>
                <a:cs typeface="Times New Roman" pitchFamily="18" charset="0"/>
              </a:rPr>
              <a:t>sodio</a:t>
            </a:r>
            <a:r>
              <a:rPr lang="es-ES" sz="2400" dirty="0" smtClean="0">
                <a:solidFill>
                  <a:schemeClr val="tx1"/>
                </a:solidFill>
                <a:latin typeface="Times New Roman" pitchFamily="18" charset="0"/>
                <a:cs typeface="Times New Roman" pitchFamily="18" charset="0"/>
              </a:rPr>
              <a:t>) poseen un solo isótopo natural; en contraste, el </a:t>
            </a:r>
            <a:r>
              <a:rPr lang="es-ES" sz="2400" b="1" dirty="0" smtClean="0">
                <a:solidFill>
                  <a:srgbClr val="FF0000"/>
                </a:solidFill>
                <a:latin typeface="Times New Roman" pitchFamily="18" charset="0"/>
                <a:cs typeface="Times New Roman" pitchFamily="18" charset="0"/>
              </a:rPr>
              <a:t>estaño</a:t>
            </a:r>
            <a:r>
              <a:rPr lang="es-ES" sz="2400" dirty="0" smtClean="0">
                <a:solidFill>
                  <a:schemeClr val="tx1"/>
                </a:solidFill>
                <a:latin typeface="Times New Roman" pitchFamily="18" charset="0"/>
                <a:cs typeface="Times New Roman" pitchFamily="18" charset="0"/>
              </a:rPr>
              <a:t> es el elemento con más isótopos estables.</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algn="just"/>
            <a:r>
              <a:rPr lang="es-ES" sz="2400" dirty="0" smtClean="0">
                <a:solidFill>
                  <a:schemeClr val="tx1"/>
                </a:solidFill>
                <a:latin typeface="Times New Roman" pitchFamily="18" charset="0"/>
                <a:cs typeface="Times New Roman" pitchFamily="18" charset="0"/>
              </a:rPr>
              <a:t>Otros elementos tienen isótopos naturales, pero inestables, como el </a:t>
            </a:r>
            <a:r>
              <a:rPr lang="es-ES" sz="2400" b="1" dirty="0" smtClean="0">
                <a:solidFill>
                  <a:srgbClr val="FF0000"/>
                </a:solidFill>
                <a:latin typeface="Times New Roman" pitchFamily="18" charset="0"/>
                <a:cs typeface="Times New Roman" pitchFamily="18" charset="0"/>
              </a:rPr>
              <a:t>Uranio</a:t>
            </a:r>
            <a:r>
              <a:rPr lang="es-ES" sz="2400" dirty="0" smtClean="0">
                <a:solidFill>
                  <a:schemeClr val="tx1"/>
                </a:solidFill>
                <a:latin typeface="Times New Roman" pitchFamily="18" charset="0"/>
                <a:cs typeface="Times New Roman" pitchFamily="18" charset="0"/>
              </a:rPr>
              <a:t>, cuyos isótopos están constantemente en decaimiento, lo que los hace </a:t>
            </a:r>
            <a:r>
              <a:rPr lang="es-ES" sz="2400" b="1" dirty="0" smtClean="0">
                <a:solidFill>
                  <a:srgbClr val="FF0000"/>
                </a:solidFill>
                <a:latin typeface="Times New Roman" pitchFamily="18" charset="0"/>
                <a:cs typeface="Times New Roman" pitchFamily="18" charset="0"/>
              </a:rPr>
              <a:t>radiactivos</a:t>
            </a:r>
            <a:r>
              <a:rPr lang="es-ES" sz="2400" dirty="0" smtClean="0">
                <a:solidFill>
                  <a:schemeClr val="tx1"/>
                </a:solidFill>
                <a:latin typeface="Times New Roman" pitchFamily="18" charset="0"/>
                <a:cs typeface="Times New Roman" pitchFamily="18" charset="0"/>
              </a:rPr>
              <a:t>. Los isótopos inestables son útiles para estimar la edad de variedad de muestras naturales, como </a:t>
            </a:r>
            <a:r>
              <a:rPr lang="es-ES" sz="2400" b="1" dirty="0" smtClean="0">
                <a:solidFill>
                  <a:schemeClr val="tx1"/>
                </a:solidFill>
                <a:latin typeface="Times New Roman" pitchFamily="18" charset="0"/>
                <a:cs typeface="Times New Roman" pitchFamily="18" charset="0"/>
              </a:rPr>
              <a:t>rocas</a:t>
            </a:r>
            <a:r>
              <a:rPr lang="es-ES" sz="2400" dirty="0" smtClean="0">
                <a:solidFill>
                  <a:schemeClr val="tx1"/>
                </a:solidFill>
                <a:latin typeface="Times New Roman" pitchFamily="18" charset="0"/>
                <a:cs typeface="Times New Roman" pitchFamily="18" charset="0"/>
              </a:rPr>
              <a:t> y </a:t>
            </a:r>
            <a:r>
              <a:rPr lang="es-ES" sz="2400" b="1" dirty="0" smtClean="0">
                <a:solidFill>
                  <a:schemeClr val="tx1"/>
                </a:solidFill>
                <a:latin typeface="Times New Roman" pitchFamily="18" charset="0"/>
                <a:cs typeface="Times New Roman" pitchFamily="18" charset="0"/>
              </a:rPr>
              <a:t>materia orgánica</a:t>
            </a:r>
            <a:r>
              <a:rPr lang="es-ES" sz="2400" dirty="0" smtClean="0">
                <a:solidFill>
                  <a:schemeClr val="tx1"/>
                </a:solidFill>
                <a:latin typeface="Times New Roman" pitchFamily="18" charset="0"/>
                <a:cs typeface="Times New Roman" pitchFamily="18" charset="0"/>
              </a:rPr>
              <a:t>. Esto es posible, siempre y cuando, se conozca el ritmo promedio de desintegración de determinado isótopo, en relación a los que ya han decaído. Gracias a este método de datación, conocemos la </a:t>
            </a:r>
            <a:r>
              <a:rPr lang="es-ES" sz="2400" b="1" dirty="0" smtClean="0">
                <a:solidFill>
                  <a:schemeClr val="tx1"/>
                </a:solidFill>
                <a:latin typeface="Times New Roman" pitchFamily="18" charset="0"/>
                <a:cs typeface="Times New Roman" pitchFamily="18" charset="0"/>
              </a:rPr>
              <a:t>edad de la tierra</a:t>
            </a:r>
            <a:r>
              <a:rPr lang="es-ES" sz="2400" dirty="0" smtClean="0">
                <a:solidFill>
                  <a:schemeClr val="tx1"/>
                </a:solidFill>
                <a:latin typeface="Times New Roman" pitchFamily="18" charset="0"/>
                <a:cs typeface="Times New Roman" pitchFamily="18" charset="0"/>
              </a:rPr>
              <a:t>. </a:t>
            </a:r>
            <a:r>
              <a:rPr lang="es-ES" sz="2400" b="1" dirty="0" smtClean="0">
                <a:solidFill>
                  <a:schemeClr val="tx1"/>
                </a:solidFill>
                <a:latin typeface="Times New Roman" pitchFamily="18" charset="0"/>
                <a:cs typeface="Times New Roman" pitchFamily="18" charset="0"/>
              </a:rPr>
              <a:t>     </a:t>
            </a:r>
          </a:p>
          <a:p>
            <a:pPr algn="just"/>
            <a:r>
              <a:rPr lang="es-ES" sz="2400" b="1" dirty="0" smtClean="0">
                <a:solidFill>
                  <a:srgbClr val="FF0000"/>
                </a:solidFill>
                <a:latin typeface="Times New Roman" pitchFamily="18" charset="0"/>
                <a:cs typeface="Times New Roman" pitchFamily="18" charset="0"/>
              </a:rPr>
              <a:t>Uranio </a:t>
            </a:r>
          </a:p>
          <a:p>
            <a:pPr algn="l"/>
            <a:r>
              <a:rPr lang="es-ES" sz="3600" baseline="-25000" dirty="0" smtClean="0">
                <a:solidFill>
                  <a:srgbClr val="FF0000"/>
                </a:solidFill>
                <a:latin typeface="Times New Roman" pitchFamily="18" charset="0"/>
                <a:cs typeface="Times New Roman" pitchFamily="18" charset="0"/>
              </a:rPr>
              <a:t>       </a:t>
            </a:r>
            <a:r>
              <a:rPr lang="es-ES" sz="3600" b="1" baseline="-25000" dirty="0" smtClean="0">
                <a:solidFill>
                  <a:srgbClr val="FF0000"/>
                </a:solidFill>
                <a:latin typeface="Times New Roman" pitchFamily="18" charset="0"/>
                <a:cs typeface="Times New Roman" pitchFamily="18" charset="0"/>
              </a:rPr>
              <a:t>92</a:t>
            </a:r>
            <a:r>
              <a:rPr lang="es-ES" sz="3600" b="1" dirty="0" smtClean="0">
                <a:solidFill>
                  <a:srgbClr val="FF0000"/>
                </a:solidFill>
                <a:latin typeface="Times New Roman" pitchFamily="18" charset="0"/>
                <a:cs typeface="Times New Roman" pitchFamily="18" charset="0"/>
              </a:rPr>
              <a:t> U</a:t>
            </a:r>
            <a:r>
              <a:rPr lang="es-ES" sz="3600" b="1" baseline="30000" dirty="0" smtClean="0">
                <a:solidFill>
                  <a:srgbClr val="FF0000"/>
                </a:solidFill>
                <a:latin typeface="Times New Roman" pitchFamily="18" charset="0"/>
                <a:cs typeface="Times New Roman" pitchFamily="18" charset="0"/>
              </a:rPr>
              <a:t>235 </a:t>
            </a:r>
            <a:r>
              <a:rPr lang="es-ES" sz="3600" b="1" dirty="0" smtClean="0">
                <a:solidFill>
                  <a:srgbClr val="FF0000"/>
                </a:solidFill>
                <a:latin typeface="Times New Roman" pitchFamily="18" charset="0"/>
                <a:cs typeface="Times New Roman" pitchFamily="18" charset="0"/>
              </a:rPr>
              <a:t>                 </a:t>
            </a:r>
            <a:r>
              <a:rPr lang="es-ES" sz="3600" b="1" baseline="-25000" dirty="0" smtClean="0">
                <a:solidFill>
                  <a:srgbClr val="FF0000"/>
                </a:solidFill>
                <a:latin typeface="Times New Roman" pitchFamily="18" charset="0"/>
                <a:cs typeface="Times New Roman" pitchFamily="18" charset="0"/>
              </a:rPr>
              <a:t>92</a:t>
            </a:r>
            <a:r>
              <a:rPr lang="es-ES" sz="3600" b="1" dirty="0" smtClean="0">
                <a:solidFill>
                  <a:srgbClr val="FF0000"/>
                </a:solidFill>
                <a:latin typeface="Times New Roman" pitchFamily="18" charset="0"/>
                <a:cs typeface="Times New Roman" pitchFamily="18" charset="0"/>
              </a:rPr>
              <a:t>U</a:t>
            </a:r>
            <a:r>
              <a:rPr lang="es-ES" sz="3600" b="1" baseline="30000" dirty="0" smtClean="0">
                <a:solidFill>
                  <a:srgbClr val="FF0000"/>
                </a:solidFill>
                <a:latin typeface="Times New Roman" pitchFamily="18" charset="0"/>
                <a:cs typeface="Times New Roman" pitchFamily="18" charset="0"/>
              </a:rPr>
              <a:t>236 </a:t>
            </a:r>
            <a:r>
              <a:rPr lang="es-ES" sz="3600" b="1" dirty="0" smtClean="0">
                <a:solidFill>
                  <a:srgbClr val="FF0000"/>
                </a:solidFill>
                <a:latin typeface="Times New Roman" pitchFamily="18" charset="0"/>
                <a:cs typeface="Times New Roman" pitchFamily="18" charset="0"/>
              </a:rPr>
              <a:t>               </a:t>
            </a:r>
            <a:r>
              <a:rPr lang="es-ES" sz="3600" b="1" baseline="-25000" dirty="0" smtClean="0">
                <a:solidFill>
                  <a:srgbClr val="FF0000"/>
                </a:solidFill>
                <a:latin typeface="Times New Roman" pitchFamily="18" charset="0"/>
                <a:cs typeface="Times New Roman" pitchFamily="18" charset="0"/>
              </a:rPr>
              <a:t>92</a:t>
            </a:r>
            <a:r>
              <a:rPr lang="es-ES" sz="3600" b="1" dirty="0" smtClean="0">
                <a:solidFill>
                  <a:srgbClr val="FF0000"/>
                </a:solidFill>
                <a:latin typeface="Times New Roman" pitchFamily="18" charset="0"/>
                <a:cs typeface="Times New Roman" pitchFamily="18" charset="0"/>
              </a:rPr>
              <a:t>U</a:t>
            </a:r>
            <a:r>
              <a:rPr lang="es-ES" sz="3600" b="1" baseline="30000" dirty="0" smtClean="0">
                <a:solidFill>
                  <a:srgbClr val="FF0000"/>
                </a:solidFill>
                <a:latin typeface="Times New Roman" pitchFamily="18" charset="0"/>
                <a:cs typeface="Times New Roman" pitchFamily="18" charset="0"/>
              </a:rPr>
              <a:t>238</a:t>
            </a:r>
          </a:p>
          <a:p>
            <a:pPr algn="just"/>
            <a:r>
              <a:rPr lang="es-ES" sz="2400" dirty="0" smtClean="0">
                <a:solidFill>
                  <a:schemeClr val="tx1"/>
                </a:solidFill>
                <a:latin typeface="Times New Roman" pitchFamily="18" charset="0"/>
                <a:cs typeface="Times New Roman" pitchFamily="18" charset="0"/>
              </a:rPr>
              <a:t>Los </a:t>
            </a:r>
            <a:r>
              <a:rPr lang="es-ES" sz="2400" b="1" dirty="0" smtClean="0">
                <a:solidFill>
                  <a:srgbClr val="FF0000"/>
                </a:solidFill>
                <a:latin typeface="Times New Roman" pitchFamily="18" charset="0"/>
                <a:cs typeface="Times New Roman" pitchFamily="18" charset="0"/>
              </a:rPr>
              <a:t>rayos cósmicos </a:t>
            </a:r>
            <a:r>
              <a:rPr lang="es-ES" sz="2400" dirty="0" smtClean="0">
                <a:solidFill>
                  <a:schemeClr val="tx1"/>
                </a:solidFill>
                <a:latin typeface="Times New Roman" pitchFamily="18" charset="0"/>
                <a:cs typeface="Times New Roman" pitchFamily="18" charset="0"/>
              </a:rPr>
              <a:t>hacen inestables a isótopos estables de Carbono que posteriormente se adhieren a </a:t>
            </a:r>
            <a:r>
              <a:rPr lang="es-ES" sz="2400" b="1" dirty="0" smtClean="0">
                <a:solidFill>
                  <a:srgbClr val="FF0000"/>
                </a:solidFill>
                <a:latin typeface="Times New Roman" pitchFamily="18" charset="0"/>
                <a:cs typeface="Times New Roman" pitchFamily="18" charset="0"/>
              </a:rPr>
              <a:t>material biológico</a:t>
            </a:r>
            <a:r>
              <a:rPr lang="es-ES" sz="2400" dirty="0" smtClean="0">
                <a:solidFill>
                  <a:schemeClr val="tx1"/>
                </a:solidFill>
                <a:latin typeface="Times New Roman" pitchFamily="18" charset="0"/>
                <a:cs typeface="Times New Roman" pitchFamily="18" charset="0"/>
              </a:rPr>
              <a:t>, permitiendo así estimar la edad aproximada de huesos, telas, maderas, cabello, etc. Se obtiene la edad de la muestra, no la del propio isótopo, ya que se tienen en cuenta también los isótopos que ya han desintegrado en la misma muestra. Se sabe el número de isótopos desintegrados con bastante precisión, ya que no pudieron haber sido parte del sistema biológico a menos que hubieran sido aún estables cuando fueron ab-</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sorbidos.  </a:t>
            </a:r>
            <a:r>
              <a:rPr lang="es-ES" sz="2800" b="1" dirty="0" smtClean="0"/>
              <a:t>  </a:t>
            </a:r>
          </a:p>
          <a:p>
            <a:r>
              <a:rPr lang="es-ES" sz="2400" b="1" u="sng" dirty="0" smtClean="0">
                <a:solidFill>
                  <a:schemeClr val="tx1"/>
                </a:solidFill>
                <a:latin typeface="Times New Roman" pitchFamily="18" charset="0"/>
                <a:cs typeface="Times New Roman" pitchFamily="18" charset="0"/>
              </a:rPr>
              <a:t>TIPOS DE ISÓTOPOS</a:t>
            </a:r>
          </a:p>
          <a:p>
            <a:pPr algn="just"/>
            <a:r>
              <a:rPr lang="es-ES" sz="2400" dirty="0" smtClean="0">
                <a:solidFill>
                  <a:schemeClr val="tx1"/>
                </a:solidFill>
                <a:latin typeface="Times New Roman" pitchFamily="18" charset="0"/>
                <a:cs typeface="Times New Roman" pitchFamily="18" charset="0"/>
              </a:rPr>
              <a:t>Si la relación entre el número de protones y de neutrones no es la apropiada para obtener la estabilidad nuclear, el isótopo es </a:t>
            </a:r>
            <a:r>
              <a:rPr lang="es-ES" sz="2400" b="1" dirty="0" smtClean="0">
                <a:solidFill>
                  <a:srgbClr val="FF0000"/>
                </a:solidFill>
                <a:latin typeface="Times New Roman" pitchFamily="18" charset="0"/>
                <a:cs typeface="Times New Roman" pitchFamily="18" charset="0"/>
              </a:rPr>
              <a:t>radiactivo</a:t>
            </a:r>
            <a:r>
              <a:rPr lang="es-E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Por ejemplo, en la naturaleza el </a:t>
            </a:r>
            <a:r>
              <a:rPr lang="es-ES" sz="2400" b="1" dirty="0" smtClean="0">
                <a:solidFill>
                  <a:srgbClr val="FF0000"/>
                </a:solidFill>
                <a:latin typeface="Times New Roman" pitchFamily="18" charset="0"/>
                <a:cs typeface="Times New Roman" pitchFamily="18" charset="0"/>
              </a:rPr>
              <a:t>carbono</a:t>
            </a:r>
            <a:r>
              <a:rPr lang="es-ES" sz="2400" dirty="0" smtClean="0">
                <a:solidFill>
                  <a:schemeClr val="tx1"/>
                </a:solidFill>
                <a:latin typeface="Times New Roman" pitchFamily="18" charset="0"/>
                <a:cs typeface="Times New Roman" pitchFamily="18" charset="0"/>
              </a:rPr>
              <a:t> se presenta como una </a:t>
            </a:r>
            <a:r>
              <a:rPr lang="es-ES" sz="2400" b="1" dirty="0" smtClean="0">
                <a:solidFill>
                  <a:schemeClr val="tx1"/>
                </a:solidFill>
                <a:latin typeface="Times New Roman" pitchFamily="18" charset="0"/>
                <a:cs typeface="Times New Roman" pitchFamily="18" charset="0"/>
              </a:rPr>
              <a:t>mezcla de tres isótopos </a:t>
            </a:r>
            <a:r>
              <a:rPr lang="es-ES" sz="2400" dirty="0" smtClean="0">
                <a:solidFill>
                  <a:schemeClr val="tx1"/>
                </a:solidFill>
                <a:latin typeface="Times New Roman" pitchFamily="18" charset="0"/>
                <a:cs typeface="Times New Roman" pitchFamily="18" charset="0"/>
              </a:rPr>
              <a:t>con números de masa 12, 13 y 14: </a:t>
            </a:r>
            <a:r>
              <a:rPr lang="es-ES" sz="2400" b="1" baseline="30000" dirty="0" smtClean="0">
                <a:solidFill>
                  <a:schemeClr val="tx1"/>
                </a:solidFill>
                <a:latin typeface="Times New Roman" pitchFamily="18" charset="0"/>
                <a:cs typeface="Times New Roman" pitchFamily="18" charset="0"/>
                <a:hlinkClick r:id="rId2" tooltip="Carbono-12"/>
              </a:rPr>
              <a:t>12</a:t>
            </a:r>
            <a:r>
              <a:rPr lang="es-ES" sz="2400" b="1" dirty="0" smtClean="0">
                <a:solidFill>
                  <a:schemeClr val="tx1"/>
                </a:solidFill>
                <a:latin typeface="Times New Roman" pitchFamily="18" charset="0"/>
                <a:cs typeface="Times New Roman" pitchFamily="18" charset="0"/>
                <a:hlinkClick r:id="rId2" tooltip="Carbono-12"/>
              </a:rPr>
              <a:t>C</a:t>
            </a:r>
            <a:r>
              <a:rPr lang="es-ES" sz="2400" dirty="0" smtClean="0">
                <a:solidFill>
                  <a:schemeClr val="tx1"/>
                </a:solidFill>
                <a:latin typeface="Times New Roman" pitchFamily="18" charset="0"/>
                <a:cs typeface="Times New Roman" pitchFamily="18" charset="0"/>
              </a:rPr>
              <a:t>, </a:t>
            </a:r>
            <a:r>
              <a:rPr lang="es-ES" sz="2400" b="1" u="sng" baseline="30000" dirty="0" smtClean="0">
                <a:solidFill>
                  <a:schemeClr val="tx1"/>
                </a:solidFill>
                <a:latin typeface="Times New Roman" pitchFamily="18" charset="0"/>
                <a:cs typeface="Times New Roman" pitchFamily="18" charset="0"/>
                <a:hlinkClick r:id="rId3" tooltip="Carbono-13"/>
              </a:rPr>
              <a:t>13</a:t>
            </a:r>
            <a:r>
              <a:rPr lang="es-ES" sz="2400" b="1" u="sng" dirty="0" smtClean="0">
                <a:solidFill>
                  <a:schemeClr val="tx1"/>
                </a:solidFill>
                <a:latin typeface="Times New Roman" pitchFamily="18" charset="0"/>
                <a:cs typeface="Times New Roman" pitchFamily="18" charset="0"/>
                <a:hlinkClick r:id="rId3" tooltip="Carbono-13"/>
              </a:rPr>
              <a:t>C</a:t>
            </a:r>
            <a:r>
              <a:rPr lang="es-ES" sz="2400" dirty="0" smtClean="0">
                <a:solidFill>
                  <a:schemeClr val="tx1"/>
                </a:solidFill>
                <a:latin typeface="Times New Roman" pitchFamily="18" charset="0"/>
                <a:cs typeface="Times New Roman" pitchFamily="18" charset="0"/>
              </a:rPr>
              <a:t> y </a:t>
            </a:r>
            <a:r>
              <a:rPr lang="es-ES" sz="2400" b="1" u="sng" baseline="30000" dirty="0" smtClean="0">
                <a:solidFill>
                  <a:schemeClr val="tx1"/>
                </a:solidFill>
                <a:latin typeface="Times New Roman" pitchFamily="18" charset="0"/>
                <a:cs typeface="Times New Roman" pitchFamily="18" charset="0"/>
                <a:hlinkClick r:id="rId4" tooltip="Carbono-14"/>
              </a:rPr>
              <a:t>14</a:t>
            </a:r>
            <a:r>
              <a:rPr lang="es-ES" sz="2400" b="1" u="sng" dirty="0" smtClean="0">
                <a:solidFill>
                  <a:schemeClr val="tx1"/>
                </a:solidFill>
                <a:latin typeface="Times New Roman" pitchFamily="18" charset="0"/>
                <a:cs typeface="Times New Roman" pitchFamily="18" charset="0"/>
                <a:hlinkClick r:id="rId4" tooltip="Carbono-14"/>
              </a:rPr>
              <a:t>C</a:t>
            </a:r>
            <a:r>
              <a:rPr lang="es-ES" sz="2400" dirty="0" smtClean="0">
                <a:solidFill>
                  <a:schemeClr val="tx1"/>
                </a:solidFill>
                <a:latin typeface="Times New Roman" pitchFamily="18" charset="0"/>
                <a:cs typeface="Times New Roman" pitchFamily="18" charset="0"/>
              </a:rPr>
              <a:t>. Sus abundancias respecto a la cantidad global de carbono son respectivamente: 98,89%, 1,11% y trazas.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Los isótopos se subdividen en </a:t>
            </a:r>
            <a:r>
              <a:rPr lang="es-ES" sz="2400" b="1" dirty="0" smtClean="0">
                <a:solidFill>
                  <a:srgbClr val="FF0000"/>
                </a:solidFill>
                <a:latin typeface="Times New Roman" pitchFamily="18" charset="0"/>
                <a:cs typeface="Times New Roman" pitchFamily="18" charset="0"/>
              </a:rPr>
              <a:t>isótopos estables </a:t>
            </a:r>
            <a:r>
              <a:rPr lang="es-ES" sz="2400" dirty="0" smtClean="0">
                <a:solidFill>
                  <a:schemeClr val="tx1"/>
                </a:solidFill>
                <a:latin typeface="Times New Roman" pitchFamily="18" charset="0"/>
                <a:cs typeface="Times New Roman" pitchFamily="18" charset="0"/>
              </a:rPr>
              <a:t>(existen menos de 300) y </a:t>
            </a:r>
            <a:r>
              <a:rPr lang="es-ES" sz="2400" b="1" dirty="0" smtClean="0">
                <a:solidFill>
                  <a:srgbClr val="FF0000"/>
                </a:solidFill>
                <a:latin typeface="Times New Roman" pitchFamily="18" charset="0"/>
                <a:cs typeface="Times New Roman" pitchFamily="18" charset="0"/>
              </a:rPr>
              <a:t>no estables o isótopos radiactivos </a:t>
            </a:r>
            <a:r>
              <a:rPr lang="es-ES" sz="2400" dirty="0" smtClean="0">
                <a:solidFill>
                  <a:schemeClr val="tx1"/>
                </a:solidFill>
                <a:latin typeface="Times New Roman" pitchFamily="18" charset="0"/>
                <a:cs typeface="Times New Roman" pitchFamily="18" charset="0"/>
              </a:rPr>
              <a:t>(existen alrededor de 1.200). El concepto de estabilidad no es exacto, ya que existen isótopos casi estables. Su estabilidad se debe al hecho de que, aunque son radiactivos, tienen una </a:t>
            </a:r>
            <a:r>
              <a:rPr lang="es-ES" sz="2400" b="1" dirty="0" smtClean="0">
                <a:solidFill>
                  <a:srgbClr val="FF0000"/>
                </a:solidFill>
                <a:latin typeface="Times New Roman" pitchFamily="18" charset="0"/>
                <a:cs typeface="Times New Roman" pitchFamily="18" charset="0"/>
              </a:rPr>
              <a:t>semivida</a:t>
            </a:r>
            <a:r>
              <a:rPr lang="es-ES" sz="2400" dirty="0" smtClean="0">
                <a:solidFill>
                  <a:schemeClr val="tx1"/>
                </a:solidFill>
                <a:latin typeface="Times New Roman" pitchFamily="18" charset="0"/>
                <a:cs typeface="Times New Roman" pitchFamily="18" charset="0"/>
              </a:rPr>
              <a:t> extremadamente larga comparada con la </a:t>
            </a:r>
            <a:r>
              <a:rPr lang="es-ES" sz="2400" b="1" dirty="0" smtClean="0">
                <a:solidFill>
                  <a:schemeClr val="tx1"/>
                </a:solidFill>
                <a:latin typeface="Times New Roman" pitchFamily="18" charset="0"/>
                <a:cs typeface="Times New Roman" pitchFamily="18" charset="0"/>
              </a:rPr>
              <a:t>edad de la tierra</a:t>
            </a:r>
            <a:r>
              <a:rPr lang="es-ES" sz="2400" dirty="0" smtClean="0">
                <a:solidFill>
                  <a:schemeClr val="tx1"/>
                </a:solidFill>
                <a:latin typeface="Times New Roman" pitchFamily="18" charset="0"/>
                <a:cs typeface="Times New Roman" pitchFamily="18" charset="0"/>
              </a:rPr>
              <a:t>.</a:t>
            </a:r>
          </a:p>
          <a:p>
            <a:pPr algn="just"/>
            <a:r>
              <a:rPr lang="es-ES" sz="2400" b="1" u="sng" dirty="0" smtClean="0">
                <a:solidFill>
                  <a:schemeClr val="tx1"/>
                </a:solidFill>
                <a:latin typeface="Times New Roman" pitchFamily="18" charset="0"/>
                <a:cs typeface="Times New Roman" pitchFamily="18" charset="0"/>
              </a:rPr>
              <a:t>Notación</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Los isótopos se denotan por el nombre del elemento correspondiente</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seguido por el </a:t>
            </a:r>
            <a:r>
              <a:rPr lang="es-ES" sz="2400" b="1" dirty="0" smtClean="0">
                <a:solidFill>
                  <a:schemeClr val="tx1"/>
                </a:solidFill>
                <a:latin typeface="Times New Roman" pitchFamily="18" charset="0"/>
                <a:cs typeface="Times New Roman" pitchFamily="18" charset="0"/>
              </a:rPr>
              <a:t>numero másico </a:t>
            </a:r>
            <a:r>
              <a:rPr lang="es-ES" sz="2400" dirty="0" smtClean="0">
                <a:solidFill>
                  <a:schemeClr val="tx1"/>
                </a:solidFill>
                <a:latin typeface="Times New Roman" pitchFamily="18" charset="0"/>
                <a:cs typeface="Times New Roman" pitchFamily="18" charset="0"/>
              </a:rPr>
              <a:t>(</a:t>
            </a:r>
            <a:r>
              <a:rPr lang="es-ES" sz="2400" b="1" dirty="0" smtClean="0">
                <a:solidFill>
                  <a:srgbClr val="FF0000"/>
                </a:solidFill>
                <a:latin typeface="Times New Roman" pitchFamily="18" charset="0"/>
                <a:cs typeface="Times New Roman" pitchFamily="18" charset="0"/>
              </a:rPr>
              <a:t>protones</a:t>
            </a:r>
            <a:r>
              <a:rPr lang="es-ES" sz="2400" dirty="0" smtClean="0">
                <a:solidFill>
                  <a:schemeClr val="tx1"/>
                </a:solidFill>
                <a:latin typeface="Times New Roman" pitchFamily="18" charset="0"/>
                <a:cs typeface="Times New Roman" pitchFamily="18" charset="0"/>
              </a:rPr>
              <a:t> + </a:t>
            </a:r>
            <a:r>
              <a:rPr lang="es-ES" sz="2400" b="1" dirty="0" smtClean="0">
                <a:solidFill>
                  <a:srgbClr val="FF0000"/>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separados habitualmente por un guión (</a:t>
            </a:r>
            <a:r>
              <a:rPr lang="es-ES" sz="2400" b="1" dirty="0" smtClean="0">
                <a:solidFill>
                  <a:schemeClr val="tx1"/>
                </a:solidFill>
                <a:latin typeface="Times New Roman" pitchFamily="18" charset="0"/>
                <a:cs typeface="Times New Roman" pitchFamily="18" charset="0"/>
              </a:rPr>
              <a:t>carbono-12</a:t>
            </a:r>
            <a:r>
              <a:rPr lang="es-ES" sz="2400" dirty="0" smtClean="0">
                <a:solidFill>
                  <a:schemeClr val="tx1"/>
                </a:solidFill>
                <a:latin typeface="Times New Roman" pitchFamily="18" charset="0"/>
                <a:cs typeface="Times New Roman" pitchFamily="18" charset="0"/>
              </a:rPr>
              <a:t>, </a:t>
            </a:r>
            <a:r>
              <a:rPr lang="es-ES" sz="2400" b="1" dirty="0" smtClean="0">
                <a:solidFill>
                  <a:schemeClr val="tx1"/>
                </a:solidFill>
                <a:latin typeface="Times New Roman" pitchFamily="18" charset="0"/>
                <a:cs typeface="Times New Roman" pitchFamily="18" charset="0"/>
              </a:rPr>
              <a:t>carbono-14</a:t>
            </a:r>
            <a:r>
              <a:rPr lang="es-ES" sz="2400" dirty="0" smtClean="0">
                <a:solidFill>
                  <a:schemeClr val="tx1"/>
                </a:solidFill>
                <a:latin typeface="Times New Roman" pitchFamily="18" charset="0"/>
                <a:cs typeface="Times New Roman" pitchFamily="18" charset="0"/>
              </a:rPr>
              <a:t>, </a:t>
            </a:r>
            <a:r>
              <a:rPr lang="es-ES" sz="2400" b="1" dirty="0" smtClean="0">
                <a:solidFill>
                  <a:schemeClr val="tx1"/>
                </a:solidFill>
                <a:latin typeface="Times New Roman" pitchFamily="18" charset="0"/>
                <a:cs typeface="Times New Roman" pitchFamily="18" charset="0"/>
              </a:rPr>
              <a:t>uranio-238</a:t>
            </a:r>
            <a:r>
              <a:rPr lang="es-ES" sz="2400" dirty="0" smtClean="0">
                <a:solidFill>
                  <a:schemeClr val="tx1"/>
                </a:solidFill>
                <a:latin typeface="Times New Roman" pitchFamily="18" charset="0"/>
                <a:cs typeface="Times New Roman" pitchFamily="18" charset="0"/>
              </a:rPr>
              <a:t>, etc.). </a:t>
            </a:r>
          </a:p>
          <a:p>
            <a:pPr algn="just"/>
            <a:r>
              <a:rPr lang="es-ES" sz="2400" dirty="0" smtClean="0">
                <a:solidFill>
                  <a:schemeClr val="tx1"/>
                </a:solidFill>
                <a:latin typeface="Times New Roman" pitchFamily="18" charset="0"/>
                <a:cs typeface="Times New Roman" pitchFamily="18" charset="0"/>
              </a:rPr>
              <a:t>Algunos poseen nombre propio, por ejemplo: </a:t>
            </a:r>
            <a:r>
              <a:rPr lang="es-ES" sz="2400" b="1" dirty="0" smtClean="0">
                <a:solidFill>
                  <a:schemeClr val="tx1"/>
                </a:solidFill>
                <a:latin typeface="Times New Roman" pitchFamily="18" charset="0"/>
                <a:cs typeface="Times New Roman" pitchFamily="18" charset="0"/>
              </a:rPr>
              <a:t>protio</a:t>
            </a:r>
            <a:r>
              <a:rPr lang="es-ES" sz="2400" dirty="0" smtClean="0">
                <a:solidFill>
                  <a:schemeClr val="tx1"/>
                </a:solidFill>
                <a:latin typeface="Times New Roman" pitchFamily="18" charset="0"/>
                <a:cs typeface="Times New Roman" pitchFamily="18" charset="0"/>
              </a:rPr>
              <a:t>, </a:t>
            </a:r>
            <a:r>
              <a:rPr lang="es-ES" sz="2400" b="1" dirty="0" smtClean="0">
                <a:solidFill>
                  <a:schemeClr val="tx1"/>
                </a:solidFill>
                <a:latin typeface="Times New Roman" pitchFamily="18" charset="0"/>
                <a:cs typeface="Times New Roman" pitchFamily="18" charset="0"/>
              </a:rPr>
              <a:t>deuterio</a:t>
            </a:r>
            <a:r>
              <a:rPr lang="es-ES" sz="2400" dirty="0" smtClean="0">
                <a:solidFill>
                  <a:schemeClr val="tx1"/>
                </a:solidFill>
                <a:latin typeface="Times New Roman" pitchFamily="18" charset="0"/>
                <a:cs typeface="Times New Roman" pitchFamily="18" charset="0"/>
              </a:rPr>
              <a:t> y </a:t>
            </a:r>
            <a:r>
              <a:rPr lang="es-ES" sz="2400" b="1" dirty="0" smtClean="0">
                <a:solidFill>
                  <a:schemeClr val="tx1"/>
                </a:solidFill>
                <a:latin typeface="Times New Roman" pitchFamily="18" charset="0"/>
                <a:cs typeface="Times New Roman" pitchFamily="18" charset="0"/>
              </a:rPr>
              <a:t>tritio</a:t>
            </a:r>
            <a:r>
              <a:rPr lang="es-ES" sz="2400" dirty="0" smtClean="0">
                <a:solidFill>
                  <a:schemeClr val="tx1"/>
                </a:solidFill>
                <a:latin typeface="Times New Roman" pitchFamily="18" charset="0"/>
                <a:cs typeface="Times New Roman" pitchFamily="18" charset="0"/>
              </a:rPr>
              <a:t> son los nombres de </a:t>
            </a:r>
            <a:r>
              <a:rPr lang="es-ES" sz="2400" b="1" baseline="30000" dirty="0" smtClean="0">
                <a:solidFill>
                  <a:srgbClr val="FF0000"/>
                </a:solidFill>
                <a:latin typeface="Times New Roman" pitchFamily="18" charset="0"/>
                <a:cs typeface="Times New Roman" pitchFamily="18" charset="0"/>
              </a:rPr>
              <a:t>1</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a:t>
            </a:r>
            <a:r>
              <a:rPr lang="es-ES" sz="2400" b="1" baseline="30000" dirty="0" smtClean="0">
                <a:solidFill>
                  <a:srgbClr val="FF0000"/>
                </a:solidFill>
                <a:latin typeface="Times New Roman" pitchFamily="18" charset="0"/>
                <a:cs typeface="Times New Roman" pitchFamily="18" charset="0"/>
              </a:rPr>
              <a:t>2</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y </a:t>
            </a:r>
            <a:r>
              <a:rPr lang="es-ES" sz="2400" b="1" baseline="30000" dirty="0" smtClean="0">
                <a:solidFill>
                  <a:srgbClr val="FF0000"/>
                </a:solidFill>
                <a:latin typeface="Times New Roman" pitchFamily="18" charset="0"/>
                <a:cs typeface="Times New Roman" pitchFamily="18" charset="0"/>
              </a:rPr>
              <a:t>3</a:t>
            </a:r>
            <a:r>
              <a:rPr lang="es-ES" sz="2400" b="1" dirty="0" smtClean="0">
                <a:solidFill>
                  <a:srgbClr val="FF0000"/>
                </a:solidFill>
                <a:latin typeface="Times New Roman" pitchFamily="18" charset="0"/>
                <a:cs typeface="Times New Roman" pitchFamily="18" charset="0"/>
              </a:rPr>
              <a:t>H</a:t>
            </a:r>
            <a:r>
              <a:rPr lang="es-ES" sz="2400" dirty="0" smtClean="0">
                <a:solidFill>
                  <a:schemeClr val="tx1"/>
                </a:solidFill>
                <a:latin typeface="Times New Roman" pitchFamily="18" charset="0"/>
                <a:cs typeface="Times New Roman" pitchFamily="18" charset="0"/>
              </a:rPr>
              <a:t> respectivamente.</a:t>
            </a:r>
          </a:p>
          <a:p>
            <a:pPr algn="just"/>
            <a:r>
              <a:rPr lang="es-ES" sz="2400" b="1" u="sng" dirty="0" smtClean="0">
                <a:solidFill>
                  <a:schemeClr val="tx1"/>
                </a:solidFill>
                <a:latin typeface="Times New Roman" pitchFamily="18" charset="0"/>
                <a:cs typeface="Times New Roman" pitchFamily="18" charset="0"/>
              </a:rPr>
              <a:t>Radioisótopos</a:t>
            </a:r>
          </a:p>
          <a:p>
            <a:pPr algn="just"/>
            <a:r>
              <a:rPr lang="es-ES" sz="2400" dirty="0" smtClean="0">
                <a:solidFill>
                  <a:schemeClr val="tx1"/>
                </a:solidFill>
                <a:latin typeface="Times New Roman" pitchFamily="18" charset="0"/>
                <a:cs typeface="Times New Roman" pitchFamily="18" charset="0"/>
              </a:rPr>
              <a:t>Los radioisótopos son isótopos radiactivos ya que tienen un </a:t>
            </a:r>
            <a:r>
              <a:rPr lang="es-ES" sz="2400" b="1" dirty="0" smtClean="0">
                <a:solidFill>
                  <a:srgbClr val="FF0000"/>
                </a:solidFill>
                <a:latin typeface="Times New Roman" pitchFamily="18" charset="0"/>
                <a:cs typeface="Times New Roman" pitchFamily="18" charset="0"/>
              </a:rPr>
              <a:t>núcleo atómico inestable</a:t>
            </a:r>
            <a:r>
              <a:rPr lang="es-ES" sz="2400" dirty="0" smtClean="0">
                <a:solidFill>
                  <a:schemeClr val="tx1"/>
                </a:solidFill>
                <a:latin typeface="Times New Roman" pitchFamily="18" charset="0"/>
                <a:cs typeface="Times New Roman" pitchFamily="18" charset="0"/>
              </a:rPr>
              <a:t> (por el balance entre neutrones y protones) y emiten energía y partículas cuando cambia de esta forma a una más estable. La energía liberada al cambiar de forma puede detectarse con un </a:t>
            </a:r>
            <a:r>
              <a:rPr lang="es-ES" sz="2400" b="1" dirty="0" smtClean="0">
                <a:solidFill>
                  <a:schemeClr val="tx1"/>
                </a:solidFill>
                <a:latin typeface="Times New Roman" pitchFamily="18" charset="0"/>
                <a:cs typeface="Times New Roman" pitchFamily="18" charset="0"/>
              </a:rPr>
              <a:t>contador Geiger </a:t>
            </a:r>
            <a:r>
              <a:rPr lang="es-ES" sz="2400" dirty="0" smtClean="0">
                <a:solidFill>
                  <a:schemeClr val="tx1"/>
                </a:solidFill>
                <a:latin typeface="Times New Roman" pitchFamily="18" charset="0"/>
                <a:cs typeface="Times New Roman" pitchFamily="18" charset="0"/>
              </a:rPr>
              <a:t>o con una </a:t>
            </a:r>
            <a:r>
              <a:rPr lang="es-ES" sz="2400" b="1" dirty="0" smtClean="0">
                <a:solidFill>
                  <a:schemeClr val="tx1"/>
                </a:solidFill>
                <a:latin typeface="Times New Roman" pitchFamily="18" charset="0"/>
                <a:cs typeface="Times New Roman" pitchFamily="18" charset="0"/>
              </a:rPr>
              <a:t>película fotográfica</a:t>
            </a:r>
            <a:r>
              <a:rPr lang="es-ES" sz="2400" dirty="0" smtClean="0">
                <a:solidFill>
                  <a:schemeClr val="tx1"/>
                </a:solidFill>
                <a:latin typeface="Times New Roman" pitchFamily="18" charset="0"/>
                <a:cs typeface="Times New Roman" pitchFamily="18" charset="0"/>
              </a:rPr>
              <a:t>.</a:t>
            </a:r>
          </a:p>
          <a:p>
            <a:pPr algn="just"/>
            <a:r>
              <a:rPr lang="es-ES" sz="2400" dirty="0" smtClean="0">
                <a:solidFill>
                  <a:schemeClr val="tx1"/>
                </a:solidFill>
                <a:latin typeface="Times New Roman" pitchFamily="18" charset="0"/>
                <a:cs typeface="Times New Roman" pitchFamily="18" charset="0"/>
              </a:rPr>
              <a:t>Cada radioisótopo tiene un periodo de desintegración o semivida características. La energía puede ser liberada, principalmente, en forma de </a:t>
            </a:r>
            <a:r>
              <a:rPr lang="es-ES" sz="2400" b="1" dirty="0" smtClean="0">
                <a:solidFill>
                  <a:schemeClr val="tx1"/>
                </a:solidFill>
                <a:latin typeface="Times New Roman" pitchFamily="18" charset="0"/>
                <a:cs typeface="Times New Roman" pitchFamily="18" charset="0"/>
              </a:rPr>
              <a:t>rayos alfa </a:t>
            </a:r>
            <a:r>
              <a:rPr lang="es-ES" sz="2400" dirty="0" smtClean="0">
                <a:solidFill>
                  <a:schemeClr val="tx1"/>
                </a:solidFill>
                <a:latin typeface="Times New Roman" pitchFamily="18" charset="0"/>
                <a:cs typeface="Times New Roman" pitchFamily="18" charset="0"/>
              </a:rPr>
              <a:t>(núcleos de helio), </a:t>
            </a:r>
            <a:r>
              <a:rPr lang="es-ES" sz="2400" b="1" dirty="0" smtClean="0">
                <a:solidFill>
                  <a:schemeClr val="tx1"/>
                </a:solidFill>
                <a:latin typeface="Times New Roman" pitchFamily="18" charset="0"/>
                <a:cs typeface="Times New Roman" pitchFamily="18" charset="0"/>
              </a:rPr>
              <a:t>beta</a:t>
            </a:r>
            <a:r>
              <a:rPr lang="es-ES" sz="2400" dirty="0" smtClean="0">
                <a:solidFill>
                  <a:schemeClr val="tx1"/>
                </a:solidFill>
                <a:latin typeface="Times New Roman" pitchFamily="18" charset="0"/>
                <a:cs typeface="Times New Roman" pitchFamily="18" charset="0"/>
              </a:rPr>
              <a:t> (electrones o positrones) o </a:t>
            </a:r>
            <a:r>
              <a:rPr lang="es-ES" sz="2400" b="1" dirty="0" smtClean="0">
                <a:solidFill>
                  <a:schemeClr val="tx1"/>
                </a:solidFill>
                <a:latin typeface="Times New Roman" pitchFamily="18" charset="0"/>
                <a:cs typeface="Times New Roman" pitchFamily="18" charset="0"/>
              </a:rPr>
              <a:t>gamma</a:t>
            </a:r>
            <a:r>
              <a:rPr lang="es-ES" sz="2400" dirty="0" smtClean="0">
                <a:solidFill>
                  <a:schemeClr val="tx1"/>
                </a:solidFill>
                <a:latin typeface="Times New Roman" pitchFamily="18" charset="0"/>
                <a:cs typeface="Times New Roman" pitchFamily="18" charset="0"/>
              </a:rPr>
              <a:t> (energía electromagnética).</a:t>
            </a:r>
          </a:p>
          <a:p>
            <a:pPr algn="just"/>
            <a:r>
              <a:rPr lang="es-ES" sz="2400" dirty="0" smtClean="0">
                <a:solidFill>
                  <a:schemeClr val="tx1"/>
                </a:solidFill>
                <a:latin typeface="Times New Roman" pitchFamily="18" charset="0"/>
                <a:cs typeface="Times New Roman" pitchFamily="18" charset="0"/>
              </a:rPr>
              <a:t>Varios isótopos radiactivos inestables y artificiales tienen usos en me- </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r>
              <a:rPr lang="es-ES" sz="2400" b="1" dirty="0" smtClean="0">
                <a:solidFill>
                  <a:schemeClr val="tx1"/>
                </a:solidFill>
                <a:latin typeface="Times New Roman" pitchFamily="18" charset="0"/>
                <a:cs typeface="Times New Roman" pitchFamily="18" charset="0"/>
              </a:rPr>
              <a:t>CLASIFICACIÓN DE LA MATERIA. ÁTOMO: NÚCLEO Y NUBE ELECTRÓNICA 	</a:t>
            </a:r>
          </a:p>
          <a:p>
            <a:r>
              <a:rPr lang="en-GB" sz="2400" b="1" dirty="0" smtClean="0">
                <a:solidFill>
                  <a:schemeClr val="tx1"/>
                </a:solidFill>
                <a:latin typeface="Times New Roman" pitchFamily="18" charset="0"/>
                <a:cs typeface="Times New Roman" pitchFamily="18" charset="0"/>
              </a:rPr>
              <a:t>PARTÍCULAS SUBATÓMICAS IMPORTANTES: PROTONES, NEUTRONES Y ELECTRONES. NÚMERO ATÓMICO, NÚMERO DE MASA, ISÓTOPOS, ISÓBAROS, ISÓTONOS E ISOELECTRÓNICOS     </a:t>
            </a:r>
            <a:r>
              <a:rPr lang="es-ES" sz="800" b="1" dirty="0" smtClean="0">
                <a:solidFill>
                  <a:schemeClr val="tx1"/>
                </a:solidFill>
                <a:latin typeface="Times New Roman" pitchFamily="18" charset="0"/>
                <a:cs typeface="Times New Roman" pitchFamily="18" charset="0"/>
              </a:rPr>
              <a:t>_________________________________________________________________________________________________________________________________________________________________________</a:t>
            </a:r>
          </a:p>
          <a:p>
            <a:pPr algn="just"/>
            <a:r>
              <a:rPr lang="es-PE" sz="2400" b="1" dirty="0" smtClean="0">
                <a:solidFill>
                  <a:schemeClr val="tx1"/>
                </a:solidFill>
                <a:latin typeface="Times New Roman" pitchFamily="18" charset="0"/>
                <a:cs typeface="Times New Roman" pitchFamily="18" charset="0"/>
              </a:rPr>
              <a:t>LA QUÍMICA</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La Química es una de las ciencias básicas </a:t>
            </a:r>
            <a:r>
              <a:rPr lang="es-PE" sz="2400" dirty="0" smtClean="0">
                <a:solidFill>
                  <a:schemeClr val="tx1"/>
                </a:solidFill>
                <a:latin typeface="Times New Roman" pitchFamily="18" charset="0"/>
                <a:cs typeface="Times New Roman" pitchFamily="18" charset="0"/>
              </a:rPr>
              <a:t>de </a:t>
            </a:r>
            <a:r>
              <a:rPr lang="es-PE" sz="2400" dirty="0" smtClean="0">
                <a:solidFill>
                  <a:schemeClr val="tx1"/>
                </a:solidFill>
                <a:latin typeface="Times New Roman" pitchFamily="18" charset="0"/>
                <a:cs typeface="Times New Roman" pitchFamily="18" charset="0"/>
              </a:rPr>
              <a:t>la naturaleza. </a:t>
            </a:r>
            <a:r>
              <a:rPr lang="es-PE" sz="2400" dirty="0" smtClean="0">
                <a:solidFill>
                  <a:schemeClr val="tx1"/>
                </a:solidFill>
                <a:latin typeface="Times New Roman" pitchFamily="18" charset="0"/>
                <a:cs typeface="Times New Roman" pitchFamily="18" charset="0"/>
              </a:rPr>
              <a:t>Estudia </a:t>
            </a:r>
            <a:r>
              <a:rPr lang="es-PE" sz="2400" dirty="0" smtClean="0">
                <a:solidFill>
                  <a:schemeClr val="tx1"/>
                </a:solidFill>
                <a:latin typeface="Times New Roman" pitchFamily="18" charset="0"/>
                <a:cs typeface="Times New Roman" pitchFamily="18" charset="0"/>
              </a:rPr>
              <a:t>las propiedades de la materia y las transformaciones que experimenta.</a:t>
            </a:r>
            <a:endParaRPr lang="en-GB"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Los conocimientos </a:t>
            </a:r>
            <a:r>
              <a:rPr lang="es-PE" sz="2400" dirty="0" smtClean="0">
                <a:solidFill>
                  <a:schemeClr val="tx1"/>
                </a:solidFill>
                <a:latin typeface="Times New Roman" pitchFamily="18" charset="0"/>
                <a:cs typeface="Times New Roman" pitchFamily="18" charset="0"/>
              </a:rPr>
              <a:t>fundamentales </a:t>
            </a:r>
            <a:r>
              <a:rPr lang="es-PE" sz="2400" dirty="0" smtClean="0">
                <a:solidFill>
                  <a:schemeClr val="tx1"/>
                </a:solidFill>
                <a:latin typeface="Times New Roman" pitchFamily="18" charset="0"/>
                <a:cs typeface="Times New Roman" pitchFamily="18" charset="0"/>
              </a:rPr>
              <a:t>de Química son imprescindibles para los </a:t>
            </a:r>
            <a:r>
              <a:rPr lang="es-PE" sz="2400" dirty="0" smtClean="0">
                <a:solidFill>
                  <a:schemeClr val="tx1"/>
                </a:solidFill>
                <a:latin typeface="Times New Roman" pitchFamily="18" charset="0"/>
                <a:cs typeface="Times New Roman" pitchFamily="18" charset="0"/>
              </a:rPr>
              <a:t>estudios </a:t>
            </a:r>
            <a:r>
              <a:rPr lang="es-PE" sz="2400" dirty="0" smtClean="0">
                <a:solidFill>
                  <a:schemeClr val="tx1"/>
                </a:solidFill>
                <a:latin typeface="Times New Roman" pitchFamily="18" charset="0"/>
                <a:cs typeface="Times New Roman" pitchFamily="18" charset="0"/>
              </a:rPr>
              <a:t>de </a:t>
            </a:r>
            <a:r>
              <a:rPr lang="es-PE" sz="2400" dirty="0" smtClean="0">
                <a:solidFill>
                  <a:schemeClr val="tx1"/>
                </a:solidFill>
                <a:latin typeface="Times New Roman" pitchFamily="18" charset="0"/>
                <a:cs typeface="Times New Roman" pitchFamily="18" charset="0"/>
              </a:rPr>
              <a:t>la </a:t>
            </a:r>
            <a:r>
              <a:rPr lang="es-PE" sz="2400" dirty="0" smtClean="0">
                <a:solidFill>
                  <a:schemeClr val="tx1"/>
                </a:solidFill>
                <a:latin typeface="Times New Roman" pitchFamily="18" charset="0"/>
                <a:cs typeface="Times New Roman" pitchFamily="18" charset="0"/>
              </a:rPr>
              <a:t>Biología, Física, Geología, </a:t>
            </a:r>
            <a:r>
              <a:rPr lang="es-PE" sz="2400" dirty="0" smtClean="0">
                <a:solidFill>
                  <a:schemeClr val="tx1"/>
                </a:solidFill>
                <a:latin typeface="Times New Roman" pitchFamily="18" charset="0"/>
                <a:cs typeface="Times New Roman" pitchFamily="18" charset="0"/>
              </a:rPr>
              <a:t>Geología</a:t>
            </a:r>
            <a:r>
              <a:rPr lang="es-PE" sz="2400" dirty="0" smtClean="0">
                <a:solidFill>
                  <a:schemeClr val="tx1"/>
                </a:solidFill>
                <a:latin typeface="Times New Roman" pitchFamily="18" charset="0"/>
                <a:cs typeface="Times New Roman" pitchFamily="18" charset="0"/>
              </a:rPr>
              <a:t>, Genética Molecular, </a:t>
            </a:r>
            <a:r>
              <a:rPr lang="es-PE" sz="2400" dirty="0" smtClean="0">
                <a:solidFill>
                  <a:schemeClr val="tx1"/>
                </a:solidFill>
                <a:latin typeface="Times New Roman" pitchFamily="18" charset="0"/>
                <a:cs typeface="Times New Roman" pitchFamily="18" charset="0"/>
              </a:rPr>
              <a:t>Bioquímica y las Ingenierías.</a:t>
            </a:r>
            <a:endParaRPr lang="en-GB"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La Química determina nuestro estilo de vida, y sin ella, las condiciones de vida de los humanos serían muy </a:t>
            </a:r>
            <a:r>
              <a:rPr lang="es-PE" sz="2400" dirty="0" smtClean="0">
                <a:solidFill>
                  <a:schemeClr val="tx1"/>
                </a:solidFill>
                <a:latin typeface="Times New Roman" pitchFamily="18" charset="0"/>
                <a:cs typeface="Times New Roman" pitchFamily="18" charset="0"/>
              </a:rPr>
              <a:t>primitivas, sin automóviles, </a:t>
            </a:r>
            <a:r>
              <a:rPr lang="es-PE" sz="2400" dirty="0" smtClean="0">
                <a:solidFill>
                  <a:schemeClr val="tx1"/>
                </a:solidFill>
                <a:latin typeface="Times New Roman" pitchFamily="18" charset="0"/>
                <a:cs typeface="Times New Roman" pitchFamily="18" charset="0"/>
              </a:rPr>
              <a:t>sin electricidad, ni computadores, ni discos compactos, sin satélites, sin televisión, sin celulares, sin utensilios metálicos, sin vestuarios, sin cosméticos, sin los medicamentos modernos.</a:t>
            </a:r>
            <a:endParaRPr lang="en-GB" sz="2400" dirty="0" smtClean="0">
              <a:solidFill>
                <a:schemeClr val="tx1"/>
              </a:solidFill>
              <a:latin typeface="Times New Roman" pitchFamily="18" charset="0"/>
              <a:cs typeface="Times New Roman" pitchFamily="18" charset="0"/>
            </a:endParaRPr>
          </a:p>
          <a:p>
            <a:pPr algn="just"/>
            <a:endParaRPr lang="es-ES" sz="2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dicina. Por ejemplo, un isótopo del </a:t>
            </a:r>
            <a:r>
              <a:rPr lang="es-ES" sz="2400" b="1" dirty="0" smtClean="0">
                <a:solidFill>
                  <a:schemeClr val="tx1"/>
                </a:solidFill>
                <a:latin typeface="Times New Roman" pitchFamily="18" charset="0"/>
                <a:cs typeface="Times New Roman" pitchFamily="18" charset="0"/>
              </a:rPr>
              <a:t>tecnecio</a:t>
            </a:r>
            <a:r>
              <a:rPr lang="es-ES" sz="2400" dirty="0" smtClean="0">
                <a:solidFill>
                  <a:schemeClr val="tx1"/>
                </a:solidFill>
                <a:latin typeface="Times New Roman" pitchFamily="18" charset="0"/>
                <a:cs typeface="Times New Roman" pitchFamily="18" charset="0"/>
              </a:rPr>
              <a:t> (</a:t>
            </a:r>
            <a:r>
              <a:rPr lang="es-ES" sz="2400" b="1" baseline="30000" dirty="0" smtClean="0">
                <a:solidFill>
                  <a:srgbClr val="FF0000"/>
                </a:solidFill>
                <a:latin typeface="Times New Roman" pitchFamily="18" charset="0"/>
                <a:cs typeface="Times New Roman" pitchFamily="18" charset="0"/>
              </a:rPr>
              <a:t>99m</a:t>
            </a:r>
            <a:r>
              <a:rPr lang="es-ES" sz="2400" b="1" dirty="0" smtClean="0">
                <a:solidFill>
                  <a:srgbClr val="FF0000"/>
                </a:solidFill>
                <a:latin typeface="Times New Roman" pitchFamily="18" charset="0"/>
                <a:cs typeface="Times New Roman" pitchFamily="18" charset="0"/>
              </a:rPr>
              <a:t>Tc</a:t>
            </a:r>
            <a:r>
              <a:rPr lang="es-ES" sz="2400" dirty="0" smtClean="0">
                <a:solidFill>
                  <a:schemeClr val="tx1"/>
                </a:solidFill>
                <a:latin typeface="Times New Roman" pitchFamily="18" charset="0"/>
                <a:cs typeface="Times New Roman" pitchFamily="18" charset="0"/>
              </a:rPr>
              <a:t>) puede usarse para identificar </a:t>
            </a:r>
            <a:r>
              <a:rPr lang="es-ES" sz="2400" b="1" dirty="0" smtClean="0">
                <a:solidFill>
                  <a:schemeClr val="tx1"/>
                </a:solidFill>
                <a:latin typeface="Times New Roman" pitchFamily="18" charset="0"/>
                <a:cs typeface="Times New Roman" pitchFamily="18" charset="0"/>
              </a:rPr>
              <a:t>vasos sanguíneos </a:t>
            </a:r>
            <a:r>
              <a:rPr lang="es-ES" sz="2400" dirty="0" smtClean="0">
                <a:solidFill>
                  <a:schemeClr val="tx1"/>
                </a:solidFill>
                <a:latin typeface="Times New Roman" pitchFamily="18" charset="0"/>
                <a:cs typeface="Times New Roman" pitchFamily="18" charset="0"/>
              </a:rPr>
              <a:t>bloqueados. Varios isótopos radiactivos naturales se usan para determinar </a:t>
            </a:r>
            <a:r>
              <a:rPr lang="es-ES" sz="2400" b="1" dirty="0" smtClean="0">
                <a:solidFill>
                  <a:schemeClr val="tx1"/>
                </a:solidFill>
                <a:latin typeface="Times New Roman" pitchFamily="18" charset="0"/>
                <a:cs typeface="Times New Roman" pitchFamily="18" charset="0"/>
              </a:rPr>
              <a:t>cronologías</a:t>
            </a:r>
            <a:r>
              <a:rPr lang="es-ES" sz="2400" dirty="0" smtClean="0">
                <a:solidFill>
                  <a:schemeClr val="tx1"/>
                </a:solidFill>
                <a:latin typeface="Times New Roman" pitchFamily="18" charset="0"/>
                <a:cs typeface="Times New Roman" pitchFamily="18" charset="0"/>
              </a:rPr>
              <a:t>, por ejemplo, </a:t>
            </a:r>
            <a:r>
              <a:rPr lang="es-ES" sz="2400" b="1" dirty="0" smtClean="0">
                <a:solidFill>
                  <a:schemeClr val="tx1"/>
                </a:solidFill>
                <a:latin typeface="Times New Roman" pitchFamily="18" charset="0"/>
                <a:cs typeface="Times New Roman" pitchFamily="18" charset="0"/>
              </a:rPr>
              <a:t>arqueológicas</a:t>
            </a:r>
            <a:r>
              <a:rPr lang="es-ES" sz="2400" dirty="0" smtClean="0">
                <a:solidFill>
                  <a:schemeClr val="tx1"/>
                </a:solidFill>
                <a:latin typeface="Times New Roman" pitchFamily="18" charset="0"/>
                <a:cs typeface="Times New Roman" pitchFamily="18" charset="0"/>
              </a:rPr>
              <a:t>.</a:t>
            </a: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pPr algn="just"/>
            <a:endParaRPr lang="es-ES" sz="2400" dirty="0" smtClean="0">
              <a:solidFill>
                <a:schemeClr val="tx1"/>
              </a:solidFill>
              <a:latin typeface="Times New Roman" pitchFamily="18" charset="0"/>
              <a:cs typeface="Times New Roman" pitchFamily="18" charset="0"/>
            </a:endParaRPr>
          </a:p>
          <a:p>
            <a:r>
              <a:rPr lang="es-ES" sz="2400" b="1" dirty="0" smtClean="0">
                <a:solidFill>
                  <a:schemeClr val="tx1"/>
                </a:solidFill>
                <a:latin typeface="Times New Roman" pitchFamily="18" charset="0"/>
                <a:cs typeface="Times New Roman" pitchFamily="18" charset="0"/>
              </a:rPr>
              <a:t>Diagrama de los isótopos del hidrógeno</a:t>
            </a:r>
            <a:endParaRPr lang="en-GB" sz="2400" dirty="0" smtClean="0">
              <a:solidFill>
                <a:schemeClr val="tx1"/>
              </a:solidFill>
              <a:latin typeface="Times New Roman" pitchFamily="18" charset="0"/>
              <a:cs typeface="Times New Roman" pitchFamily="18" charset="0"/>
            </a:endParaRPr>
          </a:p>
          <a:p>
            <a:pPr algn="just"/>
            <a:r>
              <a:rPr lang="es-ES" sz="2400" b="1" u="sng" dirty="0" smtClean="0">
                <a:solidFill>
                  <a:schemeClr val="tx1"/>
                </a:solidFill>
                <a:latin typeface="Times New Roman" pitchFamily="18" charset="0"/>
                <a:cs typeface="Times New Roman" pitchFamily="18" charset="0"/>
              </a:rPr>
              <a:t>Aplicaciones de los isótopos</a:t>
            </a:r>
            <a:endParaRPr lang="en-GB" sz="2400" dirty="0" smtClean="0">
              <a:solidFill>
                <a:schemeClr val="tx1"/>
              </a:solidFill>
              <a:latin typeface="Times New Roman" pitchFamily="18" charset="0"/>
              <a:cs typeface="Times New Roman" pitchFamily="18" charset="0"/>
            </a:endParaRPr>
          </a:p>
          <a:p>
            <a:pPr algn="just"/>
            <a:r>
              <a:rPr lang="es-ES" sz="2400" b="1" u="sng" dirty="0" smtClean="0">
                <a:solidFill>
                  <a:srgbClr val="FF0000"/>
                </a:solidFill>
                <a:latin typeface="Times New Roman" pitchFamily="18" charset="0"/>
                <a:cs typeface="Times New Roman" pitchFamily="18" charset="0"/>
              </a:rPr>
              <a:t>Utilización de las propiedades químicas</a:t>
            </a:r>
            <a:endParaRPr lang="en-GB" sz="2400" u="sng" dirty="0" smtClean="0">
              <a:solidFill>
                <a:srgbClr val="FF0000"/>
              </a:solidFill>
              <a:latin typeface="Times New Roman" pitchFamily="18" charset="0"/>
              <a:cs typeface="Times New Roman" pitchFamily="18" charset="0"/>
            </a:endParaRPr>
          </a:p>
          <a:p>
            <a:pPr algn="just"/>
            <a:endParaRPr lang="en-GB" sz="2400" dirty="0" smtClean="0">
              <a:solidFill>
                <a:schemeClr val="tx1"/>
              </a:solidFill>
              <a:latin typeface="Times New Roman" pitchFamily="18" charset="0"/>
              <a:cs typeface="Times New Roman" pitchFamily="18" charset="0"/>
            </a:endParaRPr>
          </a:p>
        </p:txBody>
      </p:sp>
      <p:pic>
        <p:nvPicPr>
          <p:cNvPr id="4" name="Picture 3" descr="Archivo:Hidrogeno isotopo.jpg">
            <a:hlinkClick r:id="rId2"/>
          </p:cNvPr>
          <p:cNvPicPr/>
          <p:nvPr/>
        </p:nvPicPr>
        <p:blipFill>
          <a:blip r:embed="rId3" cstate="print"/>
          <a:srcRect/>
          <a:stretch>
            <a:fillRect/>
          </a:stretch>
        </p:blipFill>
        <p:spPr bwMode="auto">
          <a:xfrm>
            <a:off x="683568" y="1844824"/>
            <a:ext cx="7704856" cy="338437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lvl="0" algn="just"/>
            <a:r>
              <a:rPr lang="es-ES" sz="2400" dirty="0" smtClean="0">
                <a:solidFill>
                  <a:schemeClr val="tx1"/>
                </a:solidFill>
                <a:latin typeface="Times New Roman" pitchFamily="18" charset="0"/>
                <a:cs typeface="Times New Roman" pitchFamily="18" charset="0"/>
              </a:rPr>
              <a:t>En el </a:t>
            </a:r>
            <a:r>
              <a:rPr lang="es-ES" sz="2400" b="1" dirty="0" smtClean="0">
                <a:solidFill>
                  <a:srgbClr val="FF0000"/>
                </a:solidFill>
                <a:latin typeface="Times New Roman" pitchFamily="18" charset="0"/>
                <a:cs typeface="Times New Roman" pitchFamily="18" charset="0"/>
              </a:rPr>
              <a:t>marcaje isotópico</a:t>
            </a:r>
            <a:r>
              <a:rPr lang="es-ES" sz="2400" dirty="0" smtClean="0">
                <a:solidFill>
                  <a:schemeClr val="tx1"/>
                </a:solidFill>
                <a:latin typeface="Times New Roman" pitchFamily="18" charset="0"/>
                <a:cs typeface="Times New Roman" pitchFamily="18" charset="0"/>
              </a:rPr>
              <a:t>, se usan isótopos inusuales como marcadores de reacciones químicas. Los isótopos añadidos reaccionan químicamente igual que los que están presentes en la reacción, pero después se pueden identificar por </a:t>
            </a:r>
            <a:r>
              <a:rPr lang="es-ES" sz="2400" b="1" dirty="0" smtClean="0">
                <a:solidFill>
                  <a:schemeClr val="tx1"/>
                </a:solidFill>
                <a:latin typeface="Times New Roman" pitchFamily="18" charset="0"/>
                <a:cs typeface="Times New Roman" pitchFamily="18" charset="0"/>
              </a:rPr>
              <a:t>espectrometría de masas </a:t>
            </a:r>
            <a:r>
              <a:rPr lang="es-ES" sz="2400" dirty="0" smtClean="0">
                <a:solidFill>
                  <a:schemeClr val="tx1"/>
                </a:solidFill>
                <a:latin typeface="Times New Roman" pitchFamily="18" charset="0"/>
                <a:cs typeface="Times New Roman" pitchFamily="18" charset="0"/>
              </a:rPr>
              <a:t>o </a:t>
            </a:r>
            <a:r>
              <a:rPr lang="es-ES" sz="2400" b="1" dirty="0" smtClean="0">
                <a:solidFill>
                  <a:schemeClr val="tx1"/>
                </a:solidFill>
                <a:latin typeface="Times New Roman" pitchFamily="18" charset="0"/>
                <a:cs typeface="Times New Roman" pitchFamily="18" charset="0"/>
              </a:rPr>
              <a:t>espectroscopia infrarroja</a:t>
            </a:r>
            <a:r>
              <a:rPr lang="es-ES" sz="2400" dirty="0" smtClean="0">
                <a:solidFill>
                  <a:schemeClr val="tx1"/>
                </a:solidFill>
                <a:latin typeface="Times New Roman" pitchFamily="18" charset="0"/>
                <a:cs typeface="Times New Roman" pitchFamily="18" charset="0"/>
              </a:rPr>
              <a:t>. Si se usan </a:t>
            </a:r>
            <a:r>
              <a:rPr lang="es-ES" sz="2400" b="1" dirty="0" smtClean="0">
                <a:solidFill>
                  <a:schemeClr val="tx1"/>
                </a:solidFill>
                <a:latin typeface="Times New Roman" pitchFamily="18" charset="0"/>
                <a:cs typeface="Times New Roman" pitchFamily="18" charset="0"/>
              </a:rPr>
              <a:t>radioisótopos</a:t>
            </a:r>
            <a:r>
              <a:rPr lang="es-ES" sz="2400" dirty="0" smtClean="0">
                <a:solidFill>
                  <a:schemeClr val="tx1"/>
                </a:solidFill>
                <a:latin typeface="Times New Roman" pitchFamily="18" charset="0"/>
                <a:cs typeface="Times New Roman" pitchFamily="18" charset="0"/>
              </a:rPr>
              <a:t>, se pueden detectar también gracias a las radiaciones que emiten y la técnica se llama </a:t>
            </a:r>
            <a:r>
              <a:rPr lang="es-ES" sz="2400" b="1" dirty="0" smtClean="0">
                <a:solidFill>
                  <a:schemeClr val="tx1"/>
                </a:solidFill>
                <a:latin typeface="Times New Roman" pitchFamily="18" charset="0"/>
                <a:cs typeface="Times New Roman" pitchFamily="18" charset="0"/>
              </a:rPr>
              <a:t>marcaje radiactivo </a:t>
            </a:r>
            <a:r>
              <a:rPr lang="es-ES" sz="2400" dirty="0" smtClean="0">
                <a:solidFill>
                  <a:schemeClr val="tx1"/>
                </a:solidFill>
                <a:latin typeface="Times New Roman" pitchFamily="18" charset="0"/>
                <a:cs typeface="Times New Roman" pitchFamily="18" charset="0"/>
              </a:rPr>
              <a:t>o </a:t>
            </a:r>
            <a:r>
              <a:rPr lang="es-ES" sz="2400" b="1" dirty="0" smtClean="0">
                <a:solidFill>
                  <a:schemeClr val="tx1"/>
                </a:solidFill>
                <a:latin typeface="Times New Roman" pitchFamily="18" charset="0"/>
                <a:cs typeface="Times New Roman" pitchFamily="18" charset="0"/>
              </a:rPr>
              <a:t>marcaje radioisotópico</a:t>
            </a:r>
            <a:r>
              <a:rPr lang="es-E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a:p>
            <a:pPr lvl="0" algn="just"/>
            <a:r>
              <a:rPr lang="es-ES" sz="2400" dirty="0" smtClean="0">
                <a:solidFill>
                  <a:schemeClr val="tx1"/>
                </a:solidFill>
                <a:latin typeface="Times New Roman" pitchFamily="18" charset="0"/>
                <a:cs typeface="Times New Roman" pitchFamily="18" charset="0"/>
              </a:rPr>
              <a:t>La </a:t>
            </a:r>
            <a:r>
              <a:rPr lang="es-ES" sz="2400" b="1" dirty="0" smtClean="0">
                <a:solidFill>
                  <a:srgbClr val="FF0000"/>
                </a:solidFill>
                <a:latin typeface="Times New Roman" pitchFamily="18" charset="0"/>
                <a:cs typeface="Times New Roman" pitchFamily="18" charset="0"/>
              </a:rPr>
              <a:t>datación radioactiva </a:t>
            </a:r>
            <a:r>
              <a:rPr lang="es-ES" sz="2400" dirty="0" smtClean="0">
                <a:solidFill>
                  <a:schemeClr val="tx1"/>
                </a:solidFill>
                <a:latin typeface="Times New Roman" pitchFamily="18" charset="0"/>
                <a:cs typeface="Times New Roman" pitchFamily="18" charset="0"/>
              </a:rPr>
              <a:t>es una técnica similar, pero en la que se compara la proporción de ciertos isótopos de una muestra, con la proporción en que se encuentran en la naturaleza.</a:t>
            </a:r>
            <a:endParaRPr lang="en-GB" sz="2400" dirty="0" smtClean="0">
              <a:solidFill>
                <a:schemeClr val="tx1"/>
              </a:solidFill>
              <a:latin typeface="Times New Roman" pitchFamily="18" charset="0"/>
              <a:cs typeface="Times New Roman" pitchFamily="18" charset="0"/>
            </a:endParaRPr>
          </a:p>
          <a:p>
            <a:pPr lvl="0" algn="just"/>
            <a:r>
              <a:rPr lang="es-ES" sz="2400" dirty="0" smtClean="0">
                <a:solidFill>
                  <a:schemeClr val="tx1"/>
                </a:solidFill>
                <a:latin typeface="Times New Roman" pitchFamily="18" charset="0"/>
                <a:cs typeface="Times New Roman" pitchFamily="18" charset="0"/>
              </a:rPr>
              <a:t>La </a:t>
            </a:r>
            <a:r>
              <a:rPr lang="es-ES" sz="2400" b="1" dirty="0" smtClean="0">
                <a:solidFill>
                  <a:srgbClr val="FF0000"/>
                </a:solidFill>
                <a:latin typeface="Times New Roman" pitchFamily="18" charset="0"/>
                <a:cs typeface="Times New Roman" pitchFamily="18" charset="0"/>
              </a:rPr>
              <a:t>sustitución isotópica</a:t>
            </a:r>
            <a:r>
              <a:rPr lang="es-ES" sz="2400" dirty="0" smtClean="0">
                <a:solidFill>
                  <a:schemeClr val="tx1"/>
                </a:solidFill>
                <a:latin typeface="Times New Roman" pitchFamily="18" charset="0"/>
                <a:cs typeface="Times New Roman" pitchFamily="18" charset="0"/>
              </a:rPr>
              <a:t>, se puede usar para determinar el </a:t>
            </a:r>
            <a:r>
              <a:rPr lang="es-ES" sz="2400" b="1" dirty="0" smtClean="0">
                <a:solidFill>
                  <a:schemeClr val="tx1"/>
                </a:solidFill>
                <a:latin typeface="Times New Roman" pitchFamily="18" charset="0"/>
                <a:cs typeface="Times New Roman" pitchFamily="18" charset="0"/>
              </a:rPr>
              <a:t>mecanismo de una reacción </a:t>
            </a:r>
            <a:r>
              <a:rPr lang="es-ES" sz="2400" dirty="0" smtClean="0">
                <a:solidFill>
                  <a:schemeClr val="tx1"/>
                </a:solidFill>
                <a:latin typeface="Times New Roman" pitchFamily="18" charset="0"/>
                <a:cs typeface="Times New Roman" pitchFamily="18" charset="0"/>
              </a:rPr>
              <a:t>gracias al </a:t>
            </a:r>
            <a:r>
              <a:rPr lang="es-ES" sz="2400" b="1" dirty="0" smtClean="0">
                <a:solidFill>
                  <a:schemeClr val="tx1"/>
                </a:solidFill>
                <a:latin typeface="Times New Roman" pitchFamily="18" charset="0"/>
                <a:cs typeface="Times New Roman" pitchFamily="18" charset="0"/>
              </a:rPr>
              <a:t>efecto cinético isotópico</a:t>
            </a:r>
            <a:r>
              <a:rPr lang="es-ES" sz="2400" dirty="0" smtClean="0">
                <a:solidFill>
                  <a:schemeClr val="tx1"/>
                </a:solidFill>
                <a:latin typeface="Times New Roman" pitchFamily="18" charset="0"/>
                <a:cs typeface="Times New Roman" pitchFamily="18" charset="0"/>
              </a:rPr>
              <a:t>.</a:t>
            </a:r>
          </a:p>
          <a:p>
            <a:pPr algn="just"/>
            <a:r>
              <a:rPr lang="es-ES" sz="2400" b="1" u="sng" dirty="0" smtClean="0">
                <a:solidFill>
                  <a:srgbClr val="FF0000"/>
                </a:solidFill>
                <a:latin typeface="Times New Roman" pitchFamily="18" charset="0"/>
                <a:cs typeface="Times New Roman" pitchFamily="18" charset="0"/>
              </a:rPr>
              <a:t>Utilización de las propiedades nucleares</a:t>
            </a:r>
            <a:endParaRPr lang="en-GB" sz="2400" u="sng" dirty="0" smtClean="0">
              <a:solidFill>
                <a:srgbClr val="FF0000"/>
              </a:solidFill>
              <a:latin typeface="Times New Roman" pitchFamily="18" charset="0"/>
              <a:cs typeface="Times New Roman" pitchFamily="18" charset="0"/>
            </a:endParaRPr>
          </a:p>
          <a:p>
            <a:pPr lvl="0" algn="just"/>
            <a:r>
              <a:rPr lang="es-ES" sz="2400" dirty="0" smtClean="0">
                <a:solidFill>
                  <a:schemeClr val="tx1"/>
                </a:solidFill>
                <a:latin typeface="Times New Roman" pitchFamily="18" charset="0"/>
                <a:cs typeface="Times New Roman" pitchFamily="18" charset="0"/>
              </a:rPr>
              <a:t>Diferentes variedades de </a:t>
            </a:r>
            <a:r>
              <a:rPr lang="es-ES" sz="2400" b="1" dirty="0" smtClean="0">
                <a:solidFill>
                  <a:schemeClr val="tx1"/>
                </a:solidFill>
                <a:latin typeface="Times New Roman" pitchFamily="18" charset="0"/>
                <a:cs typeface="Times New Roman" pitchFamily="18" charset="0"/>
              </a:rPr>
              <a:t>espectroscopia</a:t>
            </a:r>
            <a:r>
              <a:rPr lang="es-ES" sz="2400" dirty="0" smtClean="0">
                <a:solidFill>
                  <a:schemeClr val="tx1"/>
                </a:solidFill>
                <a:latin typeface="Times New Roman" pitchFamily="18" charset="0"/>
                <a:cs typeface="Times New Roman" pitchFamily="18" charset="0"/>
              </a:rPr>
              <a:t> se basan en las propiedades únicas de </a:t>
            </a:r>
            <a:r>
              <a:rPr lang="es-ES" sz="2400" b="1" dirty="0" smtClean="0">
                <a:solidFill>
                  <a:srgbClr val="FF0000"/>
                </a:solidFill>
                <a:latin typeface="Times New Roman" pitchFamily="18" charset="0"/>
                <a:cs typeface="Times New Roman" pitchFamily="18" charset="0"/>
              </a:rPr>
              <a:t>nucleídos</a:t>
            </a:r>
            <a:r>
              <a:rPr lang="es-ES" sz="2400" dirty="0" smtClean="0">
                <a:solidFill>
                  <a:schemeClr val="tx1"/>
                </a:solidFill>
                <a:latin typeface="Times New Roman" pitchFamily="18" charset="0"/>
                <a:cs typeface="Times New Roman" pitchFamily="18" charset="0"/>
              </a:rPr>
              <a:t> específicos. Por ejemplo, la espectroscopia por </a:t>
            </a:r>
            <a:r>
              <a:rPr lang="es-ES" sz="2400" b="1" dirty="0" smtClean="0">
                <a:solidFill>
                  <a:schemeClr val="tx1"/>
                </a:solidFill>
                <a:latin typeface="Times New Roman" pitchFamily="18" charset="0"/>
                <a:cs typeface="Times New Roman" pitchFamily="18" charset="0"/>
              </a:rPr>
              <a:t>resonancia magnética nuclear </a:t>
            </a:r>
            <a:r>
              <a:rPr lang="es-ES" sz="2400" dirty="0" smtClean="0">
                <a:solidFill>
                  <a:schemeClr val="tx1"/>
                </a:solidFill>
                <a:latin typeface="Times New Roman" pitchFamily="18" charset="0"/>
                <a:cs typeface="Times New Roman" pitchFamily="18" charset="0"/>
              </a:rPr>
              <a:t>(RMN), permite estudiar sólo isótopos con un </a:t>
            </a:r>
            <a:r>
              <a:rPr lang="es-ES" sz="2400" b="1" dirty="0" smtClean="0">
                <a:solidFill>
                  <a:srgbClr val="FF0000"/>
                </a:solidFill>
                <a:latin typeface="Times New Roman" pitchFamily="18" charset="0"/>
                <a:cs typeface="Times New Roman" pitchFamily="18" charset="0"/>
              </a:rPr>
              <a:t>spin</a:t>
            </a:r>
            <a:r>
              <a:rPr lang="es-ES" sz="2400" dirty="0" smtClean="0">
                <a:solidFill>
                  <a:schemeClr val="tx1"/>
                </a:solidFill>
                <a:latin typeface="Times New Roman" pitchFamily="18" charset="0"/>
                <a:cs typeface="Times New Roman" pitchFamily="18" charset="0"/>
              </a:rPr>
              <a:t> distinto de cero, y los nucleídos más usados son </a:t>
            </a:r>
            <a:r>
              <a:rPr lang="es-ES" sz="2400" baseline="30000" dirty="0" smtClean="0">
                <a:solidFill>
                  <a:schemeClr val="tx1"/>
                </a:solidFill>
                <a:latin typeface="Times New Roman" pitchFamily="18" charset="0"/>
                <a:cs typeface="Times New Roman" pitchFamily="18" charset="0"/>
              </a:rPr>
              <a:t>1</a:t>
            </a:r>
            <a:r>
              <a:rPr lang="es-ES" sz="2400" dirty="0" smtClean="0">
                <a:solidFill>
                  <a:schemeClr val="tx1"/>
                </a:solidFill>
                <a:latin typeface="Times New Roman" pitchFamily="18" charset="0"/>
                <a:cs typeface="Times New Roman" pitchFamily="18" charset="0"/>
              </a:rPr>
              <a:t>H, </a:t>
            </a:r>
            <a:r>
              <a:rPr lang="es-ES" sz="2400" baseline="30000" dirty="0" smtClean="0">
                <a:solidFill>
                  <a:schemeClr val="tx1"/>
                </a:solidFill>
                <a:latin typeface="Times New Roman" pitchFamily="18" charset="0"/>
                <a:cs typeface="Times New Roman" pitchFamily="18" charset="0"/>
              </a:rPr>
              <a:t>2</a:t>
            </a:r>
            <a:r>
              <a:rPr lang="es-ES" sz="2400" dirty="0" smtClean="0">
                <a:solidFill>
                  <a:schemeClr val="tx1"/>
                </a:solidFill>
                <a:latin typeface="Times New Roman" pitchFamily="18" charset="0"/>
                <a:cs typeface="Times New Roman" pitchFamily="18" charset="0"/>
              </a:rPr>
              <a:t>H,</a:t>
            </a:r>
            <a:r>
              <a:rPr lang="es-ES" sz="2400" baseline="30000" dirty="0" smtClean="0">
                <a:solidFill>
                  <a:schemeClr val="tx1"/>
                </a:solidFill>
                <a:latin typeface="Times New Roman" pitchFamily="18" charset="0"/>
                <a:cs typeface="Times New Roman" pitchFamily="18" charset="0"/>
              </a:rPr>
              <a:t>13</a:t>
            </a:r>
            <a:r>
              <a:rPr lang="es-ES" sz="2400" dirty="0" smtClean="0">
                <a:solidFill>
                  <a:schemeClr val="tx1"/>
                </a:solidFill>
                <a:latin typeface="Times New Roman" pitchFamily="18" charset="0"/>
                <a:cs typeface="Times New Roman" pitchFamily="18" charset="0"/>
              </a:rPr>
              <a:t>C y </a:t>
            </a:r>
            <a:r>
              <a:rPr lang="es-ES" sz="2400" baseline="30000" dirty="0" smtClean="0">
                <a:solidFill>
                  <a:schemeClr val="tx1"/>
                </a:solidFill>
                <a:latin typeface="Times New Roman" pitchFamily="18" charset="0"/>
                <a:cs typeface="Times New Roman" pitchFamily="18" charset="0"/>
              </a:rPr>
              <a:t>31</a:t>
            </a:r>
            <a:r>
              <a:rPr lang="es-ES" sz="2400" dirty="0" smtClean="0">
                <a:solidFill>
                  <a:schemeClr val="tx1"/>
                </a:solidFill>
                <a:latin typeface="Times New Roman" pitchFamily="18" charset="0"/>
                <a:cs typeface="Times New Roman" pitchFamily="18" charset="0"/>
              </a:rPr>
              <a:t>P.</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lvl="0" algn="just"/>
            <a:r>
              <a:rPr lang="es-ES" sz="2400" dirty="0" smtClean="0">
                <a:solidFill>
                  <a:schemeClr val="tx1"/>
                </a:solidFill>
                <a:latin typeface="Times New Roman" pitchFamily="18" charset="0"/>
                <a:cs typeface="Times New Roman" pitchFamily="18" charset="0"/>
              </a:rPr>
              <a:t>La </a:t>
            </a:r>
            <a:r>
              <a:rPr lang="es-ES" sz="2400" b="1" dirty="0" smtClean="0">
                <a:solidFill>
                  <a:schemeClr val="tx1"/>
                </a:solidFill>
                <a:latin typeface="Times New Roman" pitchFamily="18" charset="0"/>
                <a:cs typeface="Times New Roman" pitchFamily="18" charset="0"/>
              </a:rPr>
              <a:t>espectroscopia Mossbauer </a:t>
            </a:r>
            <a:r>
              <a:rPr lang="es-ES" sz="2400" dirty="0" smtClean="0">
                <a:solidFill>
                  <a:schemeClr val="tx1"/>
                </a:solidFill>
                <a:latin typeface="Times New Roman" pitchFamily="18" charset="0"/>
                <a:cs typeface="Times New Roman" pitchFamily="18" charset="0"/>
              </a:rPr>
              <a:t>también se basa en las transiciones nucleares de nucleídos específicos, como el </a:t>
            </a:r>
            <a:r>
              <a:rPr lang="es-ES" sz="2400" baseline="30000" dirty="0" smtClean="0">
                <a:solidFill>
                  <a:schemeClr val="tx1"/>
                </a:solidFill>
                <a:latin typeface="Times New Roman" pitchFamily="18" charset="0"/>
                <a:cs typeface="Times New Roman" pitchFamily="18" charset="0"/>
              </a:rPr>
              <a:t>57</a:t>
            </a:r>
            <a:r>
              <a:rPr lang="es-ES" sz="2400" dirty="0" smtClean="0">
                <a:solidFill>
                  <a:schemeClr val="tx1"/>
                </a:solidFill>
                <a:latin typeface="Times New Roman" pitchFamily="18" charset="0"/>
                <a:cs typeface="Times New Roman" pitchFamily="18" charset="0"/>
              </a:rPr>
              <a:t>Fe.</a:t>
            </a:r>
            <a:endParaRPr lang="en-GB" sz="2400" dirty="0" smtClean="0">
              <a:solidFill>
                <a:schemeClr val="tx1"/>
              </a:solidFill>
              <a:latin typeface="Times New Roman" pitchFamily="18" charset="0"/>
              <a:cs typeface="Times New Roman" pitchFamily="18" charset="0"/>
            </a:endParaRPr>
          </a:p>
          <a:p>
            <a:pPr lvl="0" algn="just"/>
            <a:r>
              <a:rPr lang="es-ES" sz="2400" dirty="0" smtClean="0">
                <a:solidFill>
                  <a:schemeClr val="tx1"/>
                </a:solidFill>
                <a:latin typeface="Times New Roman" pitchFamily="18" charset="0"/>
                <a:cs typeface="Times New Roman" pitchFamily="18" charset="0"/>
              </a:rPr>
              <a:t>Los radionúclidos, también tienen aplicaciones importantes, las </a:t>
            </a:r>
            <a:r>
              <a:rPr lang="es-ES" sz="2400" b="1" dirty="0" smtClean="0">
                <a:solidFill>
                  <a:schemeClr val="tx1"/>
                </a:solidFill>
                <a:latin typeface="Times New Roman" pitchFamily="18" charset="0"/>
                <a:cs typeface="Times New Roman" pitchFamily="18" charset="0"/>
              </a:rPr>
              <a:t>centrales nucleares </a:t>
            </a:r>
            <a:r>
              <a:rPr lang="es-ES" sz="2400" dirty="0" smtClean="0">
                <a:solidFill>
                  <a:schemeClr val="tx1"/>
                </a:solidFill>
                <a:latin typeface="Times New Roman" pitchFamily="18" charset="0"/>
                <a:cs typeface="Times New Roman" pitchFamily="18" charset="0"/>
              </a:rPr>
              <a:t>y </a:t>
            </a:r>
            <a:r>
              <a:rPr lang="es-ES" sz="2400" b="1" dirty="0" smtClean="0">
                <a:solidFill>
                  <a:schemeClr val="tx1"/>
                </a:solidFill>
                <a:latin typeface="Times New Roman" pitchFamily="18" charset="0"/>
                <a:cs typeface="Times New Roman" pitchFamily="18" charset="0"/>
              </a:rPr>
              <a:t>armas nucleares </a:t>
            </a:r>
            <a:r>
              <a:rPr lang="es-ES" sz="2400" dirty="0" smtClean="0">
                <a:solidFill>
                  <a:schemeClr val="tx1"/>
                </a:solidFill>
                <a:latin typeface="Times New Roman" pitchFamily="18" charset="0"/>
                <a:cs typeface="Times New Roman" pitchFamily="18" charset="0"/>
              </a:rPr>
              <a:t>requieren cantidades elevadas de ciertos nucleídos. Los procesos de </a:t>
            </a:r>
            <a:r>
              <a:rPr lang="es-ES" sz="2400" b="1" dirty="0" smtClean="0">
                <a:solidFill>
                  <a:schemeClr val="tx1"/>
                </a:solidFill>
                <a:latin typeface="Times New Roman" pitchFamily="18" charset="0"/>
                <a:cs typeface="Times New Roman" pitchFamily="18" charset="0"/>
              </a:rPr>
              <a:t>separación isotópica </a:t>
            </a:r>
            <a:r>
              <a:rPr lang="es-ES" sz="2400" dirty="0" smtClean="0">
                <a:solidFill>
                  <a:schemeClr val="tx1"/>
                </a:solidFill>
                <a:latin typeface="Times New Roman" pitchFamily="18" charset="0"/>
                <a:cs typeface="Times New Roman" pitchFamily="18" charset="0"/>
              </a:rPr>
              <a:t>o </a:t>
            </a:r>
            <a:r>
              <a:rPr lang="es-ES" sz="2400" b="1" dirty="0" smtClean="0">
                <a:solidFill>
                  <a:schemeClr val="tx1"/>
                </a:solidFill>
                <a:latin typeface="Times New Roman" pitchFamily="18" charset="0"/>
                <a:cs typeface="Times New Roman" pitchFamily="18" charset="0"/>
              </a:rPr>
              <a:t>enriquecimiento isotópico </a:t>
            </a:r>
            <a:r>
              <a:rPr lang="es-ES" sz="2400" dirty="0" smtClean="0">
                <a:solidFill>
                  <a:schemeClr val="tx1"/>
                </a:solidFill>
                <a:latin typeface="Times New Roman" pitchFamily="18" charset="0"/>
                <a:cs typeface="Times New Roman" pitchFamily="18" charset="0"/>
              </a:rPr>
              <a:t>representan un desafío tecnológico importante.</a:t>
            </a:r>
          </a:p>
          <a:p>
            <a:pPr lvl="0"/>
            <a:r>
              <a:rPr lang="es-ES" sz="2400" b="1" u="sng" dirty="0" smtClean="0">
                <a:solidFill>
                  <a:schemeClr val="tx1"/>
                </a:solidFill>
                <a:latin typeface="Times New Roman" pitchFamily="18" charset="0"/>
                <a:cs typeface="Times New Roman" pitchFamily="18" charset="0"/>
              </a:rPr>
              <a:t>ISÓBAROS</a:t>
            </a:r>
          </a:p>
          <a:p>
            <a:pPr algn="just"/>
            <a:r>
              <a:rPr lang="es-ES" sz="2400" dirty="0" smtClean="0">
                <a:solidFill>
                  <a:schemeClr val="tx1"/>
                </a:solidFill>
                <a:latin typeface="Times New Roman" pitchFamily="18" charset="0"/>
                <a:cs typeface="Times New Roman" pitchFamily="18" charset="0"/>
              </a:rPr>
              <a:t>En química, se denominan </a:t>
            </a:r>
            <a:r>
              <a:rPr lang="es-ES" sz="2400" b="1" dirty="0" smtClean="0">
                <a:solidFill>
                  <a:schemeClr val="tx1"/>
                </a:solidFill>
                <a:latin typeface="Times New Roman" pitchFamily="18" charset="0"/>
                <a:cs typeface="Times New Roman" pitchFamily="18" charset="0"/>
              </a:rPr>
              <a:t>isobaros</a:t>
            </a:r>
            <a:r>
              <a:rPr lang="es-ES" sz="2400" dirty="0" smtClean="0">
                <a:solidFill>
                  <a:schemeClr val="tx1"/>
                </a:solidFill>
                <a:latin typeface="Times New Roman" pitchFamily="18" charset="0"/>
                <a:cs typeface="Times New Roman" pitchFamily="18" charset="0"/>
              </a:rPr>
              <a:t> a los distintos núcleos atómicos con el </a:t>
            </a:r>
            <a:r>
              <a:rPr lang="es-ES" sz="2400" b="1" dirty="0" smtClean="0">
                <a:solidFill>
                  <a:srgbClr val="FF0000"/>
                </a:solidFill>
                <a:latin typeface="Times New Roman" pitchFamily="18" charset="0"/>
                <a:cs typeface="Times New Roman" pitchFamily="18" charset="0"/>
              </a:rPr>
              <a:t>mismo numero de masa </a:t>
            </a:r>
            <a:r>
              <a:rPr lang="es-ES" sz="2400" dirty="0" smtClean="0">
                <a:solidFill>
                  <a:schemeClr val="tx1"/>
                </a:solidFill>
                <a:latin typeface="Times New Roman" pitchFamily="18" charset="0"/>
                <a:cs typeface="Times New Roman" pitchFamily="18" charset="0"/>
              </a:rPr>
              <a:t>(</a:t>
            </a:r>
            <a:r>
              <a:rPr lang="es-ES" sz="2400" b="1" dirty="0" smtClean="0">
                <a:solidFill>
                  <a:srgbClr val="FF0000"/>
                </a:solidFill>
                <a:latin typeface="Times New Roman" pitchFamily="18" charset="0"/>
                <a:cs typeface="Times New Roman" pitchFamily="18" charset="0"/>
              </a:rPr>
              <a:t>A</a:t>
            </a:r>
            <a:r>
              <a:rPr lang="es-ES" sz="2400" dirty="0" smtClean="0">
                <a:solidFill>
                  <a:schemeClr val="tx1"/>
                </a:solidFill>
                <a:latin typeface="Times New Roman" pitchFamily="18" charset="0"/>
                <a:cs typeface="Times New Roman" pitchFamily="18" charset="0"/>
              </a:rPr>
              <a:t>), pero </a:t>
            </a:r>
            <a:r>
              <a:rPr lang="es-ES" sz="2400" b="1" dirty="0" smtClean="0">
                <a:solidFill>
                  <a:srgbClr val="FF0000"/>
                </a:solidFill>
                <a:latin typeface="Times New Roman" pitchFamily="18" charset="0"/>
                <a:cs typeface="Times New Roman" pitchFamily="18" charset="0"/>
              </a:rPr>
              <a:t>diferente número atómico </a:t>
            </a:r>
            <a:r>
              <a:rPr lang="es-ES" sz="2400" dirty="0" smtClean="0">
                <a:solidFill>
                  <a:schemeClr val="tx1"/>
                </a:solidFill>
                <a:latin typeface="Times New Roman" pitchFamily="18" charset="0"/>
                <a:cs typeface="Times New Roman" pitchFamily="18" charset="0"/>
              </a:rPr>
              <a:t>(</a:t>
            </a:r>
            <a:r>
              <a:rPr lang="es-ES" sz="2400" b="1" dirty="0" smtClean="0">
                <a:solidFill>
                  <a:srgbClr val="FF0000"/>
                </a:solidFill>
                <a:latin typeface="Times New Roman" pitchFamily="18" charset="0"/>
                <a:cs typeface="Times New Roman" pitchFamily="18" charset="0"/>
              </a:rPr>
              <a:t>Z</a:t>
            </a:r>
            <a:r>
              <a:rPr lang="es-ES" sz="2400" dirty="0" smtClean="0">
                <a:solidFill>
                  <a:schemeClr val="tx1"/>
                </a:solidFill>
                <a:latin typeface="Times New Roman" pitchFamily="18" charset="0"/>
                <a:cs typeface="Times New Roman" pitchFamily="18" charset="0"/>
              </a:rPr>
              <a:t>). Las especies químicas son distintas (comparar con </a:t>
            </a:r>
            <a:r>
              <a:rPr lang="es-ES" sz="2400" b="1" dirty="0" smtClean="0">
                <a:solidFill>
                  <a:srgbClr val="FF0000"/>
                </a:solidFill>
                <a:latin typeface="Times New Roman" pitchFamily="18" charset="0"/>
                <a:cs typeface="Times New Roman" pitchFamily="18" charset="0"/>
              </a:rPr>
              <a:t>isotopos</a:t>
            </a:r>
            <a:r>
              <a:rPr lang="es-ES" sz="2400" dirty="0" smtClean="0">
                <a:solidFill>
                  <a:schemeClr val="tx1"/>
                </a:solidFill>
                <a:latin typeface="Times New Roman" pitchFamily="18" charset="0"/>
                <a:cs typeface="Times New Roman" pitchFamily="18" charset="0"/>
              </a:rPr>
              <a:t>), ya que el número de protones difiere entre los dos, pero la cantidad de </a:t>
            </a:r>
            <a:r>
              <a:rPr lang="es-ES" sz="2400" b="1" dirty="0" smtClean="0">
                <a:solidFill>
                  <a:schemeClr val="tx1"/>
                </a:solidFill>
                <a:latin typeface="Times New Roman" pitchFamily="18" charset="0"/>
                <a:cs typeface="Times New Roman" pitchFamily="18" charset="0"/>
              </a:rPr>
              <a:t>protones</a:t>
            </a:r>
            <a:r>
              <a:rPr lang="es-ES" sz="2400" dirty="0" smtClean="0">
                <a:solidFill>
                  <a:schemeClr val="tx1"/>
                </a:solidFill>
                <a:latin typeface="Times New Roman" pitchFamily="18" charset="0"/>
                <a:cs typeface="Times New Roman" pitchFamily="18" charset="0"/>
              </a:rPr>
              <a:t> y de </a:t>
            </a:r>
            <a:r>
              <a:rPr lang="es-ES" sz="2400" b="1" dirty="0" smtClean="0">
                <a:solidFill>
                  <a:schemeClr val="tx1"/>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es tal que, a pesar de ser distinta entre los dos </a:t>
            </a:r>
            <a:r>
              <a:rPr lang="es-ES" sz="2400" b="1" dirty="0" smtClean="0">
                <a:solidFill>
                  <a:schemeClr val="tx1"/>
                </a:solidFill>
                <a:latin typeface="Times New Roman" pitchFamily="18" charset="0"/>
                <a:cs typeface="Times New Roman" pitchFamily="18" charset="0"/>
              </a:rPr>
              <a:t>isóbaros</a:t>
            </a:r>
            <a:r>
              <a:rPr lang="es-ES" sz="2400" dirty="0" smtClean="0">
                <a:solidFill>
                  <a:schemeClr val="tx1"/>
                </a:solidFill>
                <a:latin typeface="Times New Roman" pitchFamily="18" charset="0"/>
                <a:cs typeface="Times New Roman" pitchFamily="18" charset="0"/>
              </a:rPr>
              <a:t>, la suma es la misma, pero con distinto número de protones.</a:t>
            </a:r>
          </a:p>
          <a:p>
            <a:pPr algn="just"/>
            <a:r>
              <a:rPr lang="es-ES" sz="2400" b="1" dirty="0" smtClean="0">
                <a:solidFill>
                  <a:schemeClr val="tx1"/>
                </a:solidFill>
                <a:latin typeface="Times New Roman" pitchFamily="18" charset="0"/>
                <a:cs typeface="Times New Roman" pitchFamily="18" charset="0"/>
              </a:rPr>
              <a:t>Ejemplos</a:t>
            </a:r>
            <a:endParaRPr lang="en-GB" sz="2400" dirty="0" smtClean="0">
              <a:solidFill>
                <a:schemeClr val="tx1"/>
              </a:solidFill>
              <a:latin typeface="Times New Roman" pitchFamily="18" charset="0"/>
              <a:cs typeface="Times New Roman" pitchFamily="18" charset="0"/>
            </a:endParaRPr>
          </a:p>
          <a:p>
            <a:pPr algn="just"/>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lvl="0" algn="just"/>
            <a:r>
              <a:rPr lang="es-ES" sz="3600" b="1" baseline="30000" dirty="0" smtClean="0">
                <a:solidFill>
                  <a:schemeClr val="tx1"/>
                </a:solidFill>
                <a:latin typeface="Times New Roman" pitchFamily="18" charset="0"/>
                <a:cs typeface="Times New Roman" pitchFamily="18" charset="0"/>
              </a:rPr>
              <a:t>14</a:t>
            </a:r>
            <a:r>
              <a:rPr lang="es-ES" sz="3600" b="1" dirty="0" smtClean="0">
                <a:solidFill>
                  <a:schemeClr val="tx1"/>
                </a:solidFill>
                <a:latin typeface="Times New Roman" pitchFamily="18" charset="0"/>
                <a:cs typeface="Times New Roman" pitchFamily="18" charset="0"/>
                <a:hlinkClick r:id="rId2" tooltip="Carbono"/>
              </a:rPr>
              <a:t>C</a:t>
            </a:r>
            <a:r>
              <a:rPr lang="es-ES" sz="3600" b="1" dirty="0" smtClean="0">
                <a:solidFill>
                  <a:schemeClr val="tx1"/>
                </a:solidFill>
                <a:latin typeface="Times New Roman" pitchFamily="18" charset="0"/>
                <a:cs typeface="Times New Roman" pitchFamily="18" charset="0"/>
              </a:rPr>
              <a:t> y </a:t>
            </a:r>
            <a:r>
              <a:rPr lang="es-ES" sz="3600" b="1" baseline="30000" dirty="0" smtClean="0">
                <a:solidFill>
                  <a:schemeClr val="tx1"/>
                </a:solidFill>
                <a:latin typeface="Times New Roman" pitchFamily="18" charset="0"/>
                <a:cs typeface="Times New Roman" pitchFamily="18" charset="0"/>
              </a:rPr>
              <a:t>14</a:t>
            </a:r>
            <a:r>
              <a:rPr lang="es-ES" sz="3600" b="1" dirty="0" smtClean="0">
                <a:solidFill>
                  <a:schemeClr val="tx1"/>
                </a:solidFill>
                <a:latin typeface="Times New Roman" pitchFamily="18" charset="0"/>
                <a:cs typeface="Times New Roman" pitchFamily="18" charset="0"/>
                <a:hlinkClick r:id="rId3" tooltip="Nitrógeno"/>
              </a:rPr>
              <a:t>N</a:t>
            </a:r>
            <a:r>
              <a:rPr lang="es-ES" sz="3600" b="1" dirty="0" smtClean="0">
                <a:solidFill>
                  <a:schemeClr val="tx1"/>
                </a:solidFill>
                <a:latin typeface="Times New Roman" pitchFamily="18" charset="0"/>
                <a:cs typeface="Times New Roman" pitchFamily="18" charset="0"/>
              </a:rPr>
              <a:t>                  </a:t>
            </a:r>
            <a:endParaRPr lang="en-GB" sz="3600" b="1" dirty="0" smtClean="0">
              <a:solidFill>
                <a:schemeClr val="tx1"/>
              </a:solidFill>
              <a:latin typeface="Times New Roman" pitchFamily="18" charset="0"/>
              <a:cs typeface="Times New Roman" pitchFamily="18" charset="0"/>
            </a:endParaRPr>
          </a:p>
          <a:p>
            <a:pPr lvl="0" algn="just"/>
            <a:r>
              <a:rPr lang="es-ES" sz="3600" b="1" baseline="30000" dirty="0" smtClean="0">
                <a:solidFill>
                  <a:schemeClr val="tx1"/>
                </a:solidFill>
                <a:latin typeface="Times New Roman" pitchFamily="18" charset="0"/>
                <a:cs typeface="Times New Roman" pitchFamily="18" charset="0"/>
              </a:rPr>
              <a:t>17</a:t>
            </a:r>
            <a:r>
              <a:rPr lang="es-ES" sz="3600" b="1" dirty="0" smtClean="0">
                <a:solidFill>
                  <a:schemeClr val="tx1"/>
                </a:solidFill>
                <a:latin typeface="Times New Roman" pitchFamily="18" charset="0"/>
                <a:cs typeface="Times New Roman" pitchFamily="18" charset="0"/>
                <a:hlinkClick r:id="rId3" tooltip="Nitrógeno"/>
              </a:rPr>
              <a:t>N</a:t>
            </a:r>
            <a:r>
              <a:rPr lang="es-ES" sz="3600" b="1" dirty="0" smtClean="0">
                <a:solidFill>
                  <a:schemeClr val="tx1"/>
                </a:solidFill>
                <a:latin typeface="Times New Roman" pitchFamily="18" charset="0"/>
                <a:cs typeface="Times New Roman" pitchFamily="18" charset="0"/>
              </a:rPr>
              <a:t>, </a:t>
            </a:r>
            <a:r>
              <a:rPr lang="es-ES" sz="3600" b="1" baseline="30000" dirty="0" smtClean="0">
                <a:solidFill>
                  <a:schemeClr val="tx1"/>
                </a:solidFill>
                <a:latin typeface="Times New Roman" pitchFamily="18" charset="0"/>
                <a:cs typeface="Times New Roman" pitchFamily="18" charset="0"/>
              </a:rPr>
              <a:t>17</a:t>
            </a:r>
            <a:r>
              <a:rPr lang="es-ES" sz="3600" b="1" dirty="0" smtClean="0">
                <a:solidFill>
                  <a:schemeClr val="tx1"/>
                </a:solidFill>
                <a:latin typeface="Times New Roman" pitchFamily="18" charset="0"/>
                <a:cs typeface="Times New Roman" pitchFamily="18" charset="0"/>
                <a:hlinkClick r:id="rId4" tooltip="Oxígeno"/>
              </a:rPr>
              <a:t>O</a:t>
            </a:r>
            <a:r>
              <a:rPr lang="es-ES" sz="3600" b="1" dirty="0" smtClean="0">
                <a:solidFill>
                  <a:schemeClr val="tx1"/>
                </a:solidFill>
                <a:latin typeface="Times New Roman" pitchFamily="18" charset="0"/>
                <a:cs typeface="Times New Roman" pitchFamily="18" charset="0"/>
              </a:rPr>
              <a:t> y </a:t>
            </a:r>
            <a:r>
              <a:rPr lang="es-ES" sz="3600" b="1" baseline="30000" dirty="0" smtClean="0">
                <a:solidFill>
                  <a:schemeClr val="tx1"/>
                </a:solidFill>
                <a:latin typeface="Times New Roman" pitchFamily="18" charset="0"/>
                <a:cs typeface="Times New Roman" pitchFamily="18" charset="0"/>
              </a:rPr>
              <a:t>17</a:t>
            </a:r>
            <a:r>
              <a:rPr lang="es-ES" sz="3600" b="1" dirty="0" smtClean="0">
                <a:solidFill>
                  <a:schemeClr val="tx1"/>
                </a:solidFill>
                <a:latin typeface="Times New Roman" pitchFamily="18" charset="0"/>
                <a:cs typeface="Times New Roman" pitchFamily="18" charset="0"/>
                <a:hlinkClick r:id="rId5" tooltip="Flúor"/>
              </a:rPr>
              <a:t>F</a:t>
            </a:r>
            <a:endParaRPr lang="en-GB" sz="3600" b="1" dirty="0" smtClean="0">
              <a:solidFill>
                <a:schemeClr val="tx1"/>
              </a:solidFill>
              <a:latin typeface="Times New Roman" pitchFamily="18" charset="0"/>
              <a:cs typeface="Times New Roman" pitchFamily="18" charset="0"/>
            </a:endParaRPr>
          </a:p>
          <a:p>
            <a:pPr algn="just"/>
            <a:r>
              <a:rPr lang="es-ES" sz="2800" b="1" dirty="0" smtClean="0"/>
              <a:t>     </a:t>
            </a:r>
            <a:endParaRPr lang="es-ES" sz="2800" b="1" dirty="0"/>
          </a:p>
        </p:txBody>
      </p:sp>
      <p:pic>
        <p:nvPicPr>
          <p:cNvPr id="4" name="Picture 3" descr="Isobaros"/>
          <p:cNvPicPr/>
          <p:nvPr/>
        </p:nvPicPr>
        <p:blipFill>
          <a:blip r:embed="rId6" cstate="print"/>
          <a:srcRect/>
          <a:stretch>
            <a:fillRect/>
          </a:stretch>
        </p:blipFill>
        <p:spPr bwMode="auto">
          <a:xfrm>
            <a:off x="3347864" y="260648"/>
            <a:ext cx="1503412" cy="502915"/>
          </a:xfrm>
          <a:prstGeom prst="rect">
            <a:avLst/>
          </a:prstGeom>
          <a:noFill/>
          <a:ln w="9525">
            <a:noFill/>
            <a:miter lim="800000"/>
            <a:headEnd/>
            <a:tailEnd/>
          </a:ln>
        </p:spPr>
      </p:pic>
      <p:sp>
        <p:nvSpPr>
          <p:cNvPr id="6" name="Rectangle 5"/>
          <p:cNvSpPr txBox="1">
            <a:spLocks noChangeArrowheads="1"/>
          </p:cNvSpPr>
          <p:nvPr/>
        </p:nvSpPr>
        <p:spPr>
          <a:xfrm>
            <a:off x="684213" y="1989138"/>
            <a:ext cx="7775575" cy="4191000"/>
          </a:xfrm>
          <a:prstGeom prst="rect">
            <a:avLst/>
          </a:prstGeom>
          <a:noFill/>
          <a:ln/>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sng" strike="noStrike" kern="1200" cap="none" spc="0" normalizeH="0" baseline="0" noProof="0" dirty="0" smtClean="0">
                <a:ln>
                  <a:noFill/>
                </a:ln>
                <a:effectLst/>
                <a:uLnTx/>
                <a:uFillTx/>
                <a:latin typeface="+mn-lt"/>
                <a:ea typeface="+mn-ea"/>
                <a:cs typeface="+mn-cs"/>
              </a:rPr>
              <a:t>Núcleos Isótopos</a:t>
            </a:r>
            <a:r>
              <a:rPr kumimoji="0" lang="es-ES" sz="3600" b="0" i="0" u="none" strike="noStrike" kern="1200" cap="none" spc="0" normalizeH="0" baseline="0" noProof="0" dirty="0" smtClean="0">
                <a:ln>
                  <a:noFill/>
                </a:ln>
                <a:effectLst/>
                <a:uLnTx/>
                <a:uFillTx/>
                <a:latin typeface="+mn-lt"/>
                <a:ea typeface="+mn-ea"/>
                <a:cs typeface="+mn-cs"/>
              </a:rPr>
              <a:t> – Mismo Z, Distinto N</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none" strike="noStrike" kern="1200" cap="none" spc="0" normalizeH="0" baseline="0" noProof="0" dirty="0" smtClean="0">
                <a:ln>
                  <a:noFill/>
                </a:ln>
                <a:effectLst/>
                <a:uLnTx/>
                <a:uFillTx/>
                <a:latin typeface="+mn-lt"/>
                <a:ea typeface="+mn-ea"/>
                <a:cs typeface="+mn-cs"/>
              </a:rPr>
              <a:t>      Ej: </a:t>
            </a:r>
            <a:r>
              <a:rPr kumimoji="0" lang="es-ES" sz="3600" b="0" i="0" u="none" strike="noStrike" kern="1200" cap="none" spc="0" normalizeH="0" baseline="30000" noProof="0" dirty="0" smtClean="0">
                <a:ln>
                  <a:noFill/>
                </a:ln>
                <a:effectLst/>
                <a:uLnTx/>
                <a:uFillTx/>
                <a:latin typeface="+mn-lt"/>
                <a:ea typeface="+mn-ea"/>
                <a:cs typeface="+mn-cs"/>
              </a:rPr>
              <a:t>12</a:t>
            </a:r>
            <a:r>
              <a:rPr kumimoji="0" lang="es-ES" sz="3600" b="0" i="0" u="none" strike="noStrike" kern="1200" cap="none" spc="0" normalizeH="0" baseline="0" noProof="0" dirty="0" smtClean="0">
                <a:ln>
                  <a:noFill/>
                </a:ln>
                <a:effectLst/>
                <a:uLnTx/>
                <a:uFillTx/>
                <a:latin typeface="+mn-lt"/>
                <a:ea typeface="+mn-ea"/>
                <a:cs typeface="+mn-cs"/>
              </a:rPr>
              <a:t>C</a:t>
            </a:r>
            <a:r>
              <a:rPr kumimoji="0" lang="es-ES" sz="3600" b="0" i="0" u="none" strike="noStrike" kern="1200" cap="none" spc="0" normalizeH="0" baseline="-25000" noProof="0" dirty="0" smtClean="0">
                <a:ln>
                  <a:noFill/>
                </a:ln>
                <a:effectLst/>
                <a:uLnTx/>
                <a:uFillTx/>
                <a:latin typeface="+mn-lt"/>
                <a:ea typeface="+mn-ea"/>
                <a:cs typeface="+mn-cs"/>
              </a:rPr>
              <a:t>6</a:t>
            </a:r>
            <a:r>
              <a:rPr kumimoji="0" lang="es-ES" sz="3600" b="0" i="0" u="none" strike="noStrike" kern="1200" cap="none" spc="0" normalizeH="0" baseline="0" noProof="0" dirty="0" smtClean="0">
                <a:ln>
                  <a:noFill/>
                </a:ln>
                <a:effectLst/>
                <a:uLnTx/>
                <a:uFillTx/>
                <a:latin typeface="+mn-lt"/>
                <a:ea typeface="+mn-ea"/>
                <a:cs typeface="+mn-cs"/>
              </a:rPr>
              <a:t> , </a:t>
            </a:r>
            <a:r>
              <a:rPr kumimoji="0" lang="es-ES" sz="3600" b="0" i="0" u="none" strike="noStrike" kern="1200" cap="none" spc="0" normalizeH="0" baseline="30000" noProof="0" dirty="0" smtClean="0">
                <a:ln>
                  <a:noFill/>
                </a:ln>
                <a:effectLst/>
                <a:uLnTx/>
                <a:uFillTx/>
                <a:latin typeface="+mn-lt"/>
                <a:ea typeface="+mn-ea"/>
                <a:cs typeface="+mn-cs"/>
              </a:rPr>
              <a:t>14</a:t>
            </a:r>
            <a:r>
              <a:rPr kumimoji="0" lang="es-ES" sz="3600" b="0" i="0" u="none" strike="noStrike" kern="1200" cap="none" spc="0" normalizeH="0" baseline="0" noProof="0" dirty="0" smtClean="0">
                <a:ln>
                  <a:noFill/>
                </a:ln>
                <a:effectLst/>
                <a:uLnTx/>
                <a:uFillTx/>
                <a:latin typeface="+mn-lt"/>
                <a:ea typeface="+mn-ea"/>
                <a:cs typeface="+mn-cs"/>
              </a:rPr>
              <a:t>C</a:t>
            </a:r>
            <a:r>
              <a:rPr kumimoji="0" lang="es-ES" sz="3600" b="0" i="0" u="none" strike="noStrike" kern="1200" cap="none" spc="0" normalizeH="0" baseline="-25000" noProof="0" dirty="0" smtClean="0">
                <a:ln>
                  <a:noFill/>
                </a:ln>
                <a:effectLst/>
                <a:uLnTx/>
                <a:uFillTx/>
                <a:latin typeface="+mn-lt"/>
                <a:ea typeface="+mn-ea"/>
                <a:cs typeface="+mn-cs"/>
              </a:rPr>
              <a:t>6</a:t>
            </a:r>
            <a:r>
              <a:rPr kumimoji="0" lang="es-ES" sz="3600" b="0" i="0" u="none" strike="noStrike" kern="1200" cap="none" spc="0" normalizeH="0" baseline="0" noProof="0" dirty="0" smtClean="0">
                <a:ln>
                  <a:noFill/>
                </a:ln>
                <a:effectLst/>
                <a:uLnTx/>
                <a:uFillTx/>
                <a:latin typeface="+mn-lt"/>
                <a:ea typeface="+mn-ea"/>
                <a:cs typeface="+mn-cs"/>
              </a:rPr>
              <a:t> ... </a:t>
            </a:r>
            <a:endParaRPr kumimoji="0" lang="es-ES" sz="3600" b="0" i="0" u="sng"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sng" strike="noStrike" kern="1200" cap="none" spc="0" normalizeH="0" baseline="0" noProof="0" dirty="0" smtClean="0">
                <a:ln>
                  <a:noFill/>
                </a:ln>
                <a:effectLst/>
                <a:uLnTx/>
                <a:uFillTx/>
                <a:latin typeface="+mn-lt"/>
                <a:ea typeface="+mn-ea"/>
                <a:cs typeface="+mn-cs"/>
              </a:rPr>
              <a:t>Núcleos Isótonos</a:t>
            </a:r>
            <a:r>
              <a:rPr kumimoji="0" lang="es-ES" sz="3600" b="0" i="0" u="none" strike="noStrike" kern="1200" cap="none" spc="0" normalizeH="0" baseline="0" noProof="0" dirty="0" smtClean="0">
                <a:ln>
                  <a:noFill/>
                </a:ln>
                <a:effectLst/>
                <a:uLnTx/>
                <a:uFillTx/>
                <a:latin typeface="+mn-lt"/>
                <a:ea typeface="+mn-ea"/>
                <a:cs typeface="+mn-cs"/>
              </a:rPr>
              <a:t> – Mismo N, Distinto Z</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none" strike="noStrike" kern="1200" cap="none" spc="0" normalizeH="0" baseline="0" noProof="0" dirty="0" smtClean="0">
                <a:ln>
                  <a:noFill/>
                </a:ln>
                <a:effectLst/>
                <a:uLnTx/>
                <a:uFillTx/>
                <a:latin typeface="+mn-lt"/>
                <a:ea typeface="+mn-ea"/>
                <a:cs typeface="+mn-cs"/>
              </a:rPr>
              <a:t>   Ej: </a:t>
            </a:r>
            <a:r>
              <a:rPr kumimoji="0" lang="es-ES" sz="3600" b="0" i="0" u="none" strike="noStrike" kern="1200" cap="none" spc="0" normalizeH="0" baseline="30000" noProof="0" dirty="0" smtClean="0">
                <a:ln>
                  <a:noFill/>
                </a:ln>
                <a:effectLst/>
                <a:uLnTx/>
                <a:uFillTx/>
                <a:latin typeface="+mn-lt"/>
                <a:ea typeface="+mn-ea"/>
                <a:cs typeface="+mn-cs"/>
              </a:rPr>
              <a:t>12</a:t>
            </a:r>
            <a:r>
              <a:rPr kumimoji="0" lang="es-ES" sz="3600" b="0" i="0" u="none" strike="noStrike" kern="1200" cap="none" spc="0" normalizeH="0" baseline="0" noProof="0" dirty="0" smtClean="0">
                <a:ln>
                  <a:noFill/>
                </a:ln>
                <a:effectLst/>
                <a:uLnTx/>
                <a:uFillTx/>
                <a:latin typeface="+mn-lt"/>
                <a:ea typeface="+mn-ea"/>
                <a:cs typeface="+mn-cs"/>
              </a:rPr>
              <a:t>C</a:t>
            </a:r>
            <a:r>
              <a:rPr kumimoji="0" lang="es-ES" sz="3600" b="0" i="0" u="none" strike="noStrike" kern="1200" cap="none" spc="0" normalizeH="0" baseline="-25000" noProof="0" dirty="0" smtClean="0">
                <a:ln>
                  <a:noFill/>
                </a:ln>
                <a:effectLst/>
                <a:uLnTx/>
                <a:uFillTx/>
                <a:latin typeface="+mn-lt"/>
                <a:ea typeface="+mn-ea"/>
                <a:cs typeface="+mn-cs"/>
              </a:rPr>
              <a:t>6</a:t>
            </a:r>
            <a:r>
              <a:rPr kumimoji="0" lang="es-ES" sz="3600" b="0" i="0" u="none" strike="noStrike" kern="1200" cap="none" spc="0" normalizeH="0" baseline="0" noProof="0" dirty="0" smtClean="0">
                <a:ln>
                  <a:noFill/>
                </a:ln>
                <a:effectLst/>
                <a:uLnTx/>
                <a:uFillTx/>
                <a:latin typeface="+mn-lt"/>
                <a:ea typeface="+mn-ea"/>
                <a:cs typeface="+mn-cs"/>
              </a:rPr>
              <a:t>, </a:t>
            </a:r>
            <a:r>
              <a:rPr kumimoji="0" lang="es-ES" sz="3600" b="0" i="0" u="none" strike="noStrike" kern="1200" cap="none" spc="0" normalizeH="0" baseline="30000" noProof="0" dirty="0" smtClean="0">
                <a:ln>
                  <a:noFill/>
                </a:ln>
                <a:effectLst/>
                <a:uLnTx/>
                <a:uFillTx/>
                <a:latin typeface="+mn-lt"/>
                <a:ea typeface="+mn-ea"/>
                <a:cs typeface="+mn-cs"/>
              </a:rPr>
              <a:t>13</a:t>
            </a:r>
            <a:r>
              <a:rPr kumimoji="0" lang="es-ES" sz="3600" b="0" i="0" u="none" strike="noStrike" kern="1200" cap="none" spc="0" normalizeH="0" baseline="0" noProof="0" dirty="0" smtClean="0">
                <a:ln>
                  <a:noFill/>
                </a:ln>
                <a:effectLst/>
                <a:uLnTx/>
                <a:uFillTx/>
                <a:latin typeface="+mn-lt"/>
                <a:ea typeface="+mn-ea"/>
                <a:cs typeface="+mn-cs"/>
              </a:rPr>
              <a:t>N</a:t>
            </a:r>
            <a:r>
              <a:rPr kumimoji="0" lang="es-ES" sz="3600" b="0" i="0" u="none" strike="noStrike" kern="1200" cap="none" spc="0" normalizeH="0" baseline="-25000" noProof="0" dirty="0" smtClean="0">
                <a:ln>
                  <a:noFill/>
                </a:ln>
                <a:effectLst/>
                <a:uLnTx/>
                <a:uFillTx/>
                <a:latin typeface="+mn-lt"/>
                <a:ea typeface="+mn-ea"/>
                <a:cs typeface="+mn-cs"/>
              </a:rPr>
              <a:t>6</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sng" strike="noStrike" kern="1200" cap="none" spc="0" normalizeH="0" baseline="0" noProof="0" dirty="0" smtClean="0">
                <a:ln>
                  <a:noFill/>
                </a:ln>
                <a:effectLst/>
                <a:uLnTx/>
                <a:uFillTx/>
                <a:latin typeface="+mn-lt"/>
                <a:ea typeface="+mn-ea"/>
                <a:cs typeface="+mn-cs"/>
              </a:rPr>
              <a:t>Núcleos Isóbaros</a:t>
            </a:r>
            <a:r>
              <a:rPr kumimoji="0" lang="es-ES" sz="3600" b="0" i="0" u="none" strike="noStrike" kern="1200" cap="none" spc="0" normalizeH="0" baseline="0" noProof="0" dirty="0" smtClean="0">
                <a:ln>
                  <a:noFill/>
                </a:ln>
                <a:effectLst/>
                <a:uLnTx/>
                <a:uFillTx/>
                <a:latin typeface="+mn-lt"/>
                <a:ea typeface="+mn-ea"/>
                <a:cs typeface="+mn-cs"/>
              </a:rPr>
              <a:t> – Mismo A, Distinto Z y Distinto N</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s-ES" sz="3600" b="0" i="0" u="none" strike="noStrike" kern="1200" cap="none" spc="0" normalizeH="0" baseline="0" noProof="0" dirty="0" smtClean="0">
                <a:ln>
                  <a:noFill/>
                </a:ln>
                <a:effectLst/>
                <a:uLnTx/>
                <a:uFillTx/>
                <a:latin typeface="+mn-lt"/>
                <a:ea typeface="+mn-ea"/>
                <a:cs typeface="+mn-cs"/>
              </a:rPr>
              <a:t>     Ej: </a:t>
            </a:r>
            <a:r>
              <a:rPr kumimoji="0" lang="es-ES" sz="3600" b="0" i="0" u="none" strike="noStrike" kern="1200" cap="none" spc="0" normalizeH="0" baseline="30000" noProof="0" dirty="0" smtClean="0">
                <a:ln>
                  <a:noFill/>
                </a:ln>
                <a:effectLst/>
                <a:uLnTx/>
                <a:uFillTx/>
                <a:latin typeface="+mn-lt"/>
                <a:ea typeface="+mn-ea"/>
                <a:cs typeface="+mn-cs"/>
              </a:rPr>
              <a:t>12</a:t>
            </a:r>
            <a:r>
              <a:rPr kumimoji="0" lang="es-ES" sz="3600" b="0" i="0" u="none" strike="noStrike" kern="1200" cap="none" spc="0" normalizeH="0" baseline="0" noProof="0" dirty="0" smtClean="0">
                <a:ln>
                  <a:noFill/>
                </a:ln>
                <a:effectLst/>
                <a:uLnTx/>
                <a:uFillTx/>
                <a:latin typeface="+mn-lt"/>
                <a:ea typeface="+mn-ea"/>
                <a:cs typeface="+mn-cs"/>
              </a:rPr>
              <a:t>C</a:t>
            </a:r>
            <a:r>
              <a:rPr kumimoji="0" lang="es-ES" sz="3600" b="0" i="0" u="none" strike="noStrike" kern="1200" cap="none" spc="0" normalizeH="0" baseline="-25000" noProof="0" dirty="0" smtClean="0">
                <a:ln>
                  <a:noFill/>
                </a:ln>
                <a:effectLst/>
                <a:uLnTx/>
                <a:uFillTx/>
                <a:latin typeface="+mn-lt"/>
                <a:ea typeface="+mn-ea"/>
                <a:cs typeface="+mn-cs"/>
              </a:rPr>
              <a:t>6</a:t>
            </a:r>
            <a:r>
              <a:rPr kumimoji="0" lang="es-ES" sz="3600" b="0" i="0" u="none" strike="noStrike" kern="1200" cap="none" spc="0" normalizeH="0" baseline="0" noProof="0" dirty="0" smtClean="0">
                <a:ln>
                  <a:noFill/>
                </a:ln>
                <a:effectLst/>
                <a:uLnTx/>
                <a:uFillTx/>
                <a:latin typeface="+mn-lt"/>
                <a:ea typeface="+mn-ea"/>
                <a:cs typeface="+mn-cs"/>
              </a:rPr>
              <a:t> , </a:t>
            </a:r>
            <a:r>
              <a:rPr kumimoji="0" lang="es-ES" sz="3600" b="0" i="0" u="none" strike="noStrike" kern="1200" cap="none" spc="0" normalizeH="0" baseline="30000" noProof="0" dirty="0" smtClean="0">
                <a:ln>
                  <a:noFill/>
                </a:ln>
                <a:effectLst/>
                <a:uLnTx/>
                <a:uFillTx/>
                <a:latin typeface="+mn-lt"/>
                <a:ea typeface="+mn-ea"/>
                <a:cs typeface="+mn-cs"/>
              </a:rPr>
              <a:t>12</a:t>
            </a:r>
            <a:r>
              <a:rPr kumimoji="0" lang="es-ES" sz="3600" b="0" i="0" u="none" strike="noStrike" kern="1200" cap="none" spc="0" normalizeH="0" baseline="0" noProof="0" dirty="0" smtClean="0">
                <a:ln>
                  <a:noFill/>
                </a:ln>
                <a:effectLst/>
                <a:uLnTx/>
                <a:uFillTx/>
                <a:latin typeface="+mn-lt"/>
                <a:ea typeface="+mn-ea"/>
                <a:cs typeface="+mn-cs"/>
              </a:rPr>
              <a:t>N</a:t>
            </a:r>
            <a:r>
              <a:rPr kumimoji="0" lang="es-ES" sz="3600" b="0" i="0" u="none" strike="noStrike" kern="1200" cap="none" spc="0" normalizeH="0" baseline="-25000" noProof="0" dirty="0" smtClean="0">
                <a:ln>
                  <a:noFill/>
                </a:ln>
                <a:effectLst/>
                <a:uLnTx/>
                <a:uFillTx/>
                <a:latin typeface="+mn-lt"/>
                <a:ea typeface="+mn-ea"/>
                <a:cs typeface="+mn-cs"/>
              </a:rPr>
              <a:t>5</a:t>
            </a:r>
            <a:endParaRPr kumimoji="0" lang="es-ES" sz="3600" b="0" i="0" u="none" strike="noStrike" kern="1200" cap="none" spc="0" normalizeH="0" baseline="-25000" noProof="0" dirty="0">
              <a:ln>
                <a:noFill/>
              </a:ln>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r>
              <a:rPr lang="es-ES" sz="2800" b="1" dirty="0" smtClean="0"/>
              <a:t>    </a:t>
            </a:r>
            <a:endParaRPr lang="es-ES" sz="2800" b="1" dirty="0"/>
          </a:p>
        </p:txBody>
      </p:sp>
      <p:pic>
        <p:nvPicPr>
          <p:cNvPr id="4" name="Picture 9" descr="SIMBOLO"/>
          <p:cNvPicPr>
            <a:picLocks noChangeAspect="1" noChangeArrowheads="1"/>
          </p:cNvPicPr>
          <p:nvPr/>
        </p:nvPicPr>
        <p:blipFill>
          <a:blip r:embed="rId2" cstate="print">
            <a:lum bright="25000" contrast="19000"/>
          </a:blip>
          <a:srcRect/>
          <a:stretch>
            <a:fillRect/>
          </a:stretch>
        </p:blipFill>
        <p:spPr>
          <a:xfrm>
            <a:off x="467544" y="332656"/>
            <a:ext cx="8288885" cy="6086849"/>
          </a:xfrm>
          <a:prstGeom prst="rect">
            <a:avLst/>
          </a:prstGeom>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r>
              <a:rPr lang="es-ES" sz="2400" b="1" u="sng" dirty="0" smtClean="0">
                <a:solidFill>
                  <a:schemeClr val="tx1"/>
                </a:solidFill>
                <a:latin typeface="Times New Roman" pitchFamily="18" charset="0"/>
                <a:cs typeface="Times New Roman" pitchFamily="18" charset="0"/>
              </a:rPr>
              <a:t>ISÓTONOS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Dos </a:t>
            </a:r>
            <a:r>
              <a:rPr lang="es-ES" sz="2400" b="1" dirty="0" smtClean="0">
                <a:solidFill>
                  <a:schemeClr val="tx1"/>
                </a:solidFill>
                <a:latin typeface="Times New Roman" pitchFamily="18" charset="0"/>
                <a:cs typeface="Times New Roman" pitchFamily="18" charset="0"/>
              </a:rPr>
              <a:t>núcleos </a:t>
            </a:r>
            <a:r>
              <a:rPr lang="es-ES" sz="2400" dirty="0" smtClean="0">
                <a:solidFill>
                  <a:schemeClr val="tx1"/>
                </a:solidFill>
                <a:latin typeface="Times New Roman" pitchFamily="18" charset="0"/>
                <a:cs typeface="Times New Roman" pitchFamily="18" charset="0"/>
              </a:rPr>
              <a:t>son </a:t>
            </a:r>
            <a:r>
              <a:rPr lang="es-ES" sz="2400" b="1" dirty="0" smtClean="0">
                <a:solidFill>
                  <a:schemeClr val="tx1"/>
                </a:solidFill>
                <a:latin typeface="Times New Roman" pitchFamily="18" charset="0"/>
                <a:cs typeface="Times New Roman" pitchFamily="18" charset="0"/>
              </a:rPr>
              <a:t>isótonos</a:t>
            </a:r>
            <a:r>
              <a:rPr lang="es-ES" sz="2400" dirty="0" smtClean="0">
                <a:solidFill>
                  <a:schemeClr val="tx1"/>
                </a:solidFill>
                <a:latin typeface="Times New Roman" pitchFamily="18" charset="0"/>
                <a:cs typeface="Times New Roman" pitchFamily="18" charset="0"/>
              </a:rPr>
              <a:t> si tienen el mismo número </a:t>
            </a:r>
            <a:r>
              <a:rPr lang="es-ES" sz="2400" b="1" i="1" dirty="0" smtClean="0">
                <a:solidFill>
                  <a:srgbClr val="FF0000"/>
                </a:solidFill>
                <a:latin typeface="Times New Roman" pitchFamily="18" charset="0"/>
                <a:cs typeface="Times New Roman" pitchFamily="18" charset="0"/>
              </a:rPr>
              <a:t>N</a:t>
            </a:r>
            <a:r>
              <a:rPr lang="es-ES" sz="2400" dirty="0" smtClean="0">
                <a:solidFill>
                  <a:schemeClr val="tx1"/>
                </a:solidFill>
                <a:latin typeface="Times New Roman" pitchFamily="18" charset="0"/>
                <a:cs typeface="Times New Roman" pitchFamily="18" charset="0"/>
              </a:rPr>
              <a:t> de </a:t>
            </a:r>
            <a:r>
              <a:rPr lang="es-ES" sz="2400" b="1" dirty="0" smtClean="0">
                <a:solidFill>
                  <a:schemeClr val="tx1"/>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Por ejemplo, Boro-12 y Carbono-13, ambos tienen 7 Neutrones.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Esto se contrasta con:</a:t>
            </a:r>
            <a:endParaRPr lang="en-GB" sz="2400" dirty="0" smtClean="0">
              <a:solidFill>
                <a:schemeClr val="tx1"/>
              </a:solidFill>
              <a:latin typeface="Times New Roman" pitchFamily="18" charset="0"/>
              <a:cs typeface="Times New Roman" pitchFamily="18" charset="0"/>
            </a:endParaRPr>
          </a:p>
          <a:p>
            <a:pPr lvl="0" algn="just"/>
            <a:r>
              <a:rPr lang="es-ES" sz="2400" b="1" dirty="0" smtClean="0">
                <a:solidFill>
                  <a:srgbClr val="FF0000"/>
                </a:solidFill>
                <a:latin typeface="Times New Roman" pitchFamily="18" charset="0"/>
                <a:cs typeface="Times New Roman" pitchFamily="18" charset="0"/>
              </a:rPr>
              <a:t>Isotopos</a:t>
            </a:r>
            <a:r>
              <a:rPr lang="es-ES" sz="2400" dirty="0" smtClean="0">
                <a:solidFill>
                  <a:schemeClr val="tx1"/>
                </a:solidFill>
                <a:latin typeface="Times New Roman" pitchFamily="18" charset="0"/>
                <a:cs typeface="Times New Roman" pitchFamily="18" charset="0"/>
              </a:rPr>
              <a:t> son </a:t>
            </a:r>
            <a:r>
              <a:rPr lang="es-ES" sz="2400" b="1" dirty="0" smtClean="0">
                <a:solidFill>
                  <a:schemeClr val="tx1"/>
                </a:solidFill>
                <a:latin typeface="Times New Roman" pitchFamily="18" charset="0"/>
                <a:cs typeface="Times New Roman" pitchFamily="18" charset="0"/>
              </a:rPr>
              <a:t>núcleos</a:t>
            </a:r>
            <a:r>
              <a:rPr lang="es-ES" sz="2400" dirty="0" smtClean="0">
                <a:solidFill>
                  <a:schemeClr val="tx1"/>
                </a:solidFill>
                <a:latin typeface="Times New Roman" pitchFamily="18" charset="0"/>
                <a:cs typeface="Times New Roman" pitchFamily="18" charset="0"/>
              </a:rPr>
              <a:t> que tiene el mismo número de protones (</a:t>
            </a:r>
            <a:r>
              <a:rPr lang="es-ES" sz="2400" b="1" dirty="0" smtClean="0">
                <a:solidFill>
                  <a:schemeClr val="tx1"/>
                </a:solidFill>
                <a:latin typeface="Times New Roman" pitchFamily="18" charset="0"/>
                <a:cs typeface="Times New Roman" pitchFamily="18" charset="0"/>
              </a:rPr>
              <a:t>carbono-12</a:t>
            </a:r>
            <a:r>
              <a:rPr lang="es-ES" sz="2400" dirty="0" smtClean="0">
                <a:solidFill>
                  <a:schemeClr val="tx1"/>
                </a:solidFill>
                <a:latin typeface="Times New Roman" pitchFamily="18" charset="0"/>
                <a:cs typeface="Times New Roman" pitchFamily="18" charset="0"/>
              </a:rPr>
              <a:t> y el </a:t>
            </a:r>
            <a:r>
              <a:rPr lang="es-ES" sz="2400" b="1" dirty="0" smtClean="0">
                <a:solidFill>
                  <a:schemeClr val="tx1"/>
                </a:solidFill>
                <a:latin typeface="Times New Roman" pitchFamily="18" charset="0"/>
                <a:cs typeface="Times New Roman" pitchFamily="18" charset="0"/>
              </a:rPr>
              <a:t>carbono-13</a:t>
            </a:r>
            <a:r>
              <a:rPr lang="es-E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a:p>
            <a:pPr lvl="0" algn="just"/>
            <a:r>
              <a:rPr lang="es-ES" sz="2400" b="1" dirty="0" smtClean="0">
                <a:solidFill>
                  <a:srgbClr val="FF0000"/>
                </a:solidFill>
                <a:latin typeface="Times New Roman" pitchFamily="18" charset="0"/>
                <a:cs typeface="Times New Roman" pitchFamily="18" charset="0"/>
              </a:rPr>
              <a:t>Isobaros</a:t>
            </a:r>
            <a:r>
              <a:rPr lang="es-ES" sz="2400" dirty="0" smtClean="0">
                <a:solidFill>
                  <a:schemeClr val="tx1"/>
                </a:solidFill>
                <a:latin typeface="Times New Roman" pitchFamily="18" charset="0"/>
                <a:cs typeface="Times New Roman" pitchFamily="18" charset="0"/>
              </a:rPr>
              <a:t> son </a:t>
            </a:r>
            <a:r>
              <a:rPr lang="es-ES" sz="2400" b="1" dirty="0" smtClean="0">
                <a:solidFill>
                  <a:schemeClr val="tx1"/>
                </a:solidFill>
                <a:latin typeface="Times New Roman" pitchFamily="18" charset="0"/>
                <a:cs typeface="Times New Roman" pitchFamily="18" charset="0"/>
              </a:rPr>
              <a:t>núcleos</a:t>
            </a:r>
            <a:r>
              <a:rPr lang="es-ES" sz="2400" dirty="0" smtClean="0">
                <a:solidFill>
                  <a:schemeClr val="tx1"/>
                </a:solidFill>
                <a:latin typeface="Times New Roman" pitchFamily="18" charset="0"/>
                <a:cs typeface="Times New Roman" pitchFamily="18" charset="0"/>
              </a:rPr>
              <a:t> que tienen el mismo número de masa, por ejemplo: suma de protones más neutrones; carbono-12 y boro-12.</a:t>
            </a:r>
            <a:endParaRPr lang="en-GB" sz="2400" dirty="0" smtClean="0">
              <a:solidFill>
                <a:schemeClr val="tx1"/>
              </a:solidFill>
              <a:latin typeface="Times New Roman" pitchFamily="18" charset="0"/>
              <a:cs typeface="Times New Roman" pitchFamily="18" charset="0"/>
            </a:endParaRPr>
          </a:p>
          <a:p>
            <a:pPr lvl="0" algn="just"/>
            <a:r>
              <a:rPr lang="es-ES" sz="2400" b="1" dirty="0" smtClean="0">
                <a:solidFill>
                  <a:srgbClr val="FF0000"/>
                </a:solidFill>
                <a:latin typeface="Times New Roman" pitchFamily="18" charset="0"/>
                <a:cs typeface="Times New Roman" pitchFamily="18" charset="0"/>
              </a:rPr>
              <a:t>Isómeros nucleares </a:t>
            </a:r>
            <a:r>
              <a:rPr lang="es-ES" sz="2400" dirty="0" smtClean="0">
                <a:solidFill>
                  <a:schemeClr val="tx1"/>
                </a:solidFill>
                <a:latin typeface="Times New Roman" pitchFamily="18" charset="0"/>
                <a:cs typeface="Times New Roman" pitchFamily="18" charset="0"/>
              </a:rPr>
              <a:t>son diferentes estados excitados del mismo tipo de núcleos. Una transición de una isómero a otro es acompañado por la emisión o absorción de </a:t>
            </a:r>
            <a:r>
              <a:rPr lang="es-ES" sz="2400" b="1" dirty="0" smtClean="0">
                <a:solidFill>
                  <a:schemeClr val="tx1"/>
                </a:solidFill>
                <a:latin typeface="Times New Roman" pitchFamily="18" charset="0"/>
                <a:cs typeface="Times New Roman" pitchFamily="18" charset="0"/>
              </a:rPr>
              <a:t>rayos gamma</a:t>
            </a:r>
            <a:r>
              <a:rPr lang="es-ES" sz="2400" dirty="0" smtClean="0">
                <a:solidFill>
                  <a:schemeClr val="tx1"/>
                </a:solidFill>
                <a:latin typeface="Times New Roman" pitchFamily="18" charset="0"/>
                <a:cs typeface="Times New Roman" pitchFamily="18" charset="0"/>
              </a:rPr>
              <a:t>, o por el proceso de </a:t>
            </a:r>
            <a:r>
              <a:rPr lang="es-ES" sz="2400" b="1" dirty="0" smtClean="0">
                <a:solidFill>
                  <a:schemeClr val="tx1"/>
                </a:solidFill>
                <a:latin typeface="Times New Roman" pitchFamily="18" charset="0"/>
                <a:cs typeface="Times New Roman" pitchFamily="18" charset="0"/>
              </a:rPr>
              <a:t>conversión interna</a:t>
            </a:r>
            <a:r>
              <a:rPr lang="es-ES" sz="2400" dirty="0" smtClean="0">
                <a:solidFill>
                  <a:schemeClr val="tx1"/>
                </a:solidFill>
                <a:latin typeface="Times New Roman" pitchFamily="18" charset="0"/>
                <a:cs typeface="Times New Roman" pitchFamily="18" charset="0"/>
              </a:rPr>
              <a:t>. (No deben ser confundidos con los </a:t>
            </a:r>
            <a:r>
              <a:rPr lang="es-ES" sz="2400" b="1" dirty="0" smtClean="0">
                <a:solidFill>
                  <a:schemeClr val="tx1"/>
                </a:solidFill>
                <a:latin typeface="Times New Roman" pitchFamily="18" charset="0"/>
                <a:cs typeface="Times New Roman" pitchFamily="18" charset="0"/>
              </a:rPr>
              <a:t>isómeros químicos</a:t>
            </a:r>
            <a:r>
              <a:rPr lang="es-ES" sz="2400" dirty="0" smtClean="0">
                <a:solidFill>
                  <a:schemeClr val="tx1"/>
                </a:solidFill>
                <a:latin typeface="Times New Roman" pitchFamily="18" charset="0"/>
                <a:cs typeface="Times New Roman" pitchFamily="18" charset="0"/>
              </a:rPr>
              <a:t>).</a:t>
            </a:r>
          </a:p>
          <a:p>
            <a:pPr algn="just"/>
            <a:r>
              <a:rPr lang="es-ES" sz="2400" dirty="0" smtClean="0">
                <a:solidFill>
                  <a:schemeClr val="tx1"/>
                </a:solidFill>
                <a:latin typeface="Times New Roman" pitchFamily="18" charset="0"/>
                <a:cs typeface="Times New Roman" pitchFamily="18" charset="0"/>
              </a:rPr>
              <a:t>La palabra </a:t>
            </a:r>
            <a:r>
              <a:rPr lang="es-ES" sz="2400" b="1" dirty="0" smtClean="0">
                <a:solidFill>
                  <a:schemeClr val="tx1"/>
                </a:solidFill>
                <a:latin typeface="Times New Roman" pitchFamily="18" charset="0"/>
                <a:cs typeface="Times New Roman" pitchFamily="18" charset="0"/>
              </a:rPr>
              <a:t>isótono</a:t>
            </a:r>
            <a:r>
              <a:rPr lang="es-ES" sz="2400" dirty="0" smtClean="0">
                <a:solidFill>
                  <a:schemeClr val="tx1"/>
                </a:solidFill>
                <a:latin typeface="Times New Roman" pitchFamily="18" charset="0"/>
                <a:cs typeface="Times New Roman" pitchFamily="18" charset="0"/>
              </a:rPr>
              <a:t> proviene del </a:t>
            </a:r>
            <a:r>
              <a:rPr lang="es-ES" sz="2400" b="1" dirty="0" smtClean="0">
                <a:solidFill>
                  <a:schemeClr val="tx1"/>
                </a:solidFill>
                <a:latin typeface="Times New Roman" pitchFamily="18" charset="0"/>
                <a:cs typeface="Times New Roman" pitchFamily="18" charset="0"/>
              </a:rPr>
              <a:t>griego</a:t>
            </a:r>
            <a:r>
              <a:rPr lang="es-ES" sz="2400" dirty="0" smtClean="0">
                <a:solidFill>
                  <a:schemeClr val="tx1"/>
                </a:solidFill>
                <a:latin typeface="Times New Roman" pitchFamily="18" charset="0"/>
                <a:cs typeface="Times New Roman" pitchFamily="18" charset="0"/>
              </a:rPr>
              <a:t> misma "extensión", pero actualmente es </a:t>
            </a:r>
            <a:r>
              <a:rPr lang="es-ES" sz="2400" b="1" dirty="0" smtClean="0">
                <a:solidFill>
                  <a:schemeClr val="tx1"/>
                </a:solidFill>
                <a:latin typeface="Times New Roman" pitchFamily="18" charset="0"/>
                <a:cs typeface="Times New Roman" pitchFamily="18" charset="0"/>
              </a:rPr>
              <a:t>isotopo </a:t>
            </a:r>
            <a:r>
              <a:rPr lang="es-ES" sz="2400" dirty="0" smtClean="0">
                <a:solidFill>
                  <a:schemeClr val="tx1"/>
                </a:solidFill>
                <a:latin typeface="Times New Roman" pitchFamily="18" charset="0"/>
                <a:cs typeface="Times New Roman" pitchFamily="18" charset="0"/>
              </a:rPr>
              <a:t>con "p" de </a:t>
            </a:r>
            <a:r>
              <a:rPr lang="es-ES" sz="2400" b="1" dirty="0" smtClean="0">
                <a:solidFill>
                  <a:schemeClr val="tx1"/>
                </a:solidFill>
                <a:latin typeface="Times New Roman" pitchFamily="18" charset="0"/>
                <a:cs typeface="Times New Roman" pitchFamily="18" charset="0"/>
              </a:rPr>
              <a:t>protón</a:t>
            </a:r>
            <a:r>
              <a:rPr lang="es-ES" sz="2400" dirty="0" smtClean="0">
                <a:solidFill>
                  <a:schemeClr val="tx1"/>
                </a:solidFill>
                <a:latin typeface="Times New Roman" pitchFamily="18" charset="0"/>
                <a:cs typeface="Times New Roman" pitchFamily="18" charset="0"/>
              </a:rPr>
              <a:t> y reemplazado por "n" de </a:t>
            </a:r>
            <a:r>
              <a:rPr lang="es-ES" sz="2400" b="1" dirty="0" smtClean="0">
                <a:solidFill>
                  <a:schemeClr val="tx1"/>
                </a:solidFill>
                <a:latin typeface="Times New Roman" pitchFamily="18" charset="0"/>
                <a:cs typeface="Times New Roman" pitchFamily="18" charset="0"/>
              </a:rPr>
              <a:t>neutrón</a:t>
            </a:r>
            <a:r>
              <a:rPr lang="es-E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r>
              <a:rPr lang="pt-PT" sz="2400" b="1" u="sng" dirty="0" smtClean="0">
                <a:solidFill>
                  <a:schemeClr val="tx1"/>
                </a:solidFill>
                <a:latin typeface="Times New Roman" pitchFamily="18" charset="0"/>
                <a:cs typeface="Times New Roman" pitchFamily="18" charset="0"/>
              </a:rPr>
              <a:t>ISOELECTRÓNICOS</a:t>
            </a:r>
          </a:p>
          <a:p>
            <a:pPr algn="just"/>
            <a:r>
              <a:rPr lang="es-ES" sz="2400" dirty="0" smtClean="0">
                <a:solidFill>
                  <a:schemeClr val="tx1"/>
                </a:solidFill>
                <a:latin typeface="Times New Roman" pitchFamily="18" charset="0"/>
                <a:cs typeface="Times New Roman" pitchFamily="18" charset="0"/>
              </a:rPr>
              <a:t>Se dice que dos o más entidades moleculares (átomos, moléculas, iones) son </a:t>
            </a:r>
            <a:r>
              <a:rPr lang="es-ES" sz="2400" b="1" dirty="0" smtClean="0">
                <a:solidFill>
                  <a:schemeClr val="tx1"/>
                </a:solidFill>
                <a:latin typeface="Times New Roman" pitchFamily="18" charset="0"/>
                <a:cs typeface="Times New Roman" pitchFamily="18" charset="0"/>
              </a:rPr>
              <a:t>isoelectrónicos</a:t>
            </a:r>
            <a:r>
              <a:rPr lang="es-ES" sz="2400" dirty="0" smtClean="0">
                <a:solidFill>
                  <a:schemeClr val="tx1"/>
                </a:solidFill>
                <a:latin typeface="Times New Roman" pitchFamily="18" charset="0"/>
                <a:cs typeface="Times New Roman" pitchFamily="18" charset="0"/>
              </a:rPr>
              <a:t> entre sí, si es que tienen el mismo número de </a:t>
            </a:r>
            <a:r>
              <a:rPr lang="es-ES" sz="2400" b="1" dirty="0" smtClean="0">
                <a:solidFill>
                  <a:schemeClr val="tx1"/>
                </a:solidFill>
                <a:latin typeface="Times New Roman" pitchFamily="18" charset="0"/>
                <a:cs typeface="Times New Roman" pitchFamily="18" charset="0"/>
              </a:rPr>
              <a:t>electrones de valencia</a:t>
            </a:r>
            <a:r>
              <a:rPr lang="en-GB" sz="2400" b="1" dirty="0" smtClean="0">
                <a:solidFill>
                  <a:schemeClr val="tx1"/>
                </a:solidFill>
                <a:latin typeface="Times New Roman" pitchFamily="18" charset="0"/>
                <a:cs typeface="Times New Roman" pitchFamily="18" charset="0"/>
              </a:rPr>
              <a:t> </a:t>
            </a:r>
            <a:r>
              <a:rPr lang="es-ES" sz="2400" i="1" dirty="0" smtClean="0">
                <a:solidFill>
                  <a:schemeClr val="tx1"/>
                </a:solidFill>
                <a:latin typeface="Times New Roman" pitchFamily="18" charset="0"/>
                <a:cs typeface="Times New Roman" pitchFamily="18" charset="0"/>
              </a:rPr>
              <a:t>y</a:t>
            </a:r>
            <a:r>
              <a:rPr lang="es-ES" sz="2400" dirty="0" smtClean="0">
                <a:solidFill>
                  <a:schemeClr val="tx1"/>
                </a:solidFill>
                <a:latin typeface="Times New Roman" pitchFamily="18" charset="0"/>
                <a:cs typeface="Times New Roman" pitchFamily="18" charset="0"/>
              </a:rPr>
              <a:t> la misma estructura (número y conectividad de átomos), sin importar la naturaleza de los elementos involucrados.</a:t>
            </a:r>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chemeClr val="tx1"/>
                </a:solidFill>
                <a:latin typeface="Times New Roman" pitchFamily="18" charset="0"/>
                <a:cs typeface="Times New Roman" pitchFamily="18" charset="0"/>
              </a:rPr>
              <a:t>Ejemplos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El </a:t>
            </a:r>
            <a:r>
              <a:rPr lang="es-ES" sz="2400" b="1" dirty="0" smtClean="0">
                <a:solidFill>
                  <a:schemeClr val="tx1"/>
                </a:solidFill>
                <a:latin typeface="Times New Roman" pitchFamily="18" charset="0"/>
                <a:cs typeface="Times New Roman" pitchFamily="18" charset="0"/>
              </a:rPr>
              <a:t>átomo</a:t>
            </a:r>
            <a:r>
              <a:rPr lang="es-ES" sz="2400" dirty="0" smtClean="0">
                <a:solidFill>
                  <a:schemeClr val="tx1"/>
                </a:solidFill>
                <a:latin typeface="Times New Roman" pitchFamily="18" charset="0"/>
                <a:cs typeface="Times New Roman" pitchFamily="18" charset="0"/>
              </a:rPr>
              <a:t> de </a:t>
            </a:r>
            <a:r>
              <a:rPr lang="es-ES" sz="2400" u="sng" dirty="0" smtClean="0">
                <a:solidFill>
                  <a:schemeClr val="tx1"/>
                </a:solidFill>
                <a:latin typeface="Times New Roman" pitchFamily="18" charset="0"/>
                <a:cs typeface="Times New Roman" pitchFamily="18" charset="0"/>
                <a:hlinkClick r:id="rId2" tooltip="Nitrógeno"/>
              </a:rPr>
              <a:t>N</a:t>
            </a:r>
            <a:r>
              <a:rPr lang="es-ES" sz="2400" dirty="0" smtClean="0">
                <a:solidFill>
                  <a:schemeClr val="tx1"/>
                </a:solidFill>
                <a:latin typeface="Times New Roman" pitchFamily="18" charset="0"/>
                <a:cs typeface="Times New Roman" pitchFamily="18" charset="0"/>
              </a:rPr>
              <a:t> y el </a:t>
            </a:r>
            <a:r>
              <a:rPr lang="es-ES" sz="2400" b="1" dirty="0" smtClean="0">
                <a:solidFill>
                  <a:schemeClr val="tx1"/>
                </a:solidFill>
                <a:latin typeface="Times New Roman" pitchFamily="18" charset="0"/>
                <a:cs typeface="Times New Roman" pitchFamily="18" charset="0"/>
              </a:rPr>
              <a:t>ion radical</a:t>
            </a:r>
            <a:r>
              <a:rPr lang="en-GB" sz="2400" b="1"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3" tooltip="Oxygen (aún no redactado)"/>
              </a:rPr>
              <a:t>O</a:t>
            </a:r>
            <a:r>
              <a:rPr lang="es-ES" sz="2400" u="sng" baseline="30000" dirty="0" smtClean="0">
                <a:solidFill>
                  <a:schemeClr val="tx1"/>
                </a:solidFill>
                <a:latin typeface="Times New Roman" pitchFamily="18" charset="0"/>
                <a:cs typeface="Times New Roman" pitchFamily="18" charset="0"/>
                <a:hlinkClick r:id="rId3" tooltip="Oxygen (aún no redactado)"/>
              </a:rPr>
              <a:t>+</a:t>
            </a:r>
            <a:r>
              <a:rPr lang="es-ES" sz="2400" dirty="0" smtClean="0">
                <a:solidFill>
                  <a:schemeClr val="tx1"/>
                </a:solidFill>
                <a:latin typeface="Times New Roman" pitchFamily="18" charset="0"/>
                <a:cs typeface="Times New Roman" pitchFamily="18" charset="0"/>
              </a:rPr>
              <a:t> son isoelectrónicos porque cada uno tiene 5 electrones en la capa electrónica exterior. De modo similar, los </a:t>
            </a:r>
            <a:r>
              <a:rPr lang="es-ES" sz="2400" b="1" dirty="0" smtClean="0">
                <a:solidFill>
                  <a:schemeClr val="tx1"/>
                </a:solidFill>
                <a:latin typeface="Times New Roman" pitchFamily="18" charset="0"/>
                <a:cs typeface="Times New Roman" pitchFamily="18" charset="0"/>
              </a:rPr>
              <a:t>cationes</a:t>
            </a:r>
            <a:r>
              <a:rPr lang="en-GB" sz="2400"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4" tooltip="Potasio"/>
              </a:rPr>
              <a:t>K</a:t>
            </a:r>
            <a:r>
              <a:rPr lang="es-ES" sz="2400" u="sng" baseline="30000" dirty="0" smtClean="0">
                <a:solidFill>
                  <a:schemeClr val="tx1"/>
                </a:solidFill>
                <a:latin typeface="Times New Roman" pitchFamily="18" charset="0"/>
                <a:cs typeface="Times New Roman" pitchFamily="18" charset="0"/>
                <a:hlinkClick r:id="rId4" tooltip="Potasio"/>
              </a:rPr>
              <a:t>+</a:t>
            </a:r>
            <a:r>
              <a:rPr lang="es-ES" sz="2400"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5" tooltip="Calcio"/>
              </a:rPr>
              <a:t>Ca</a:t>
            </a:r>
            <a:r>
              <a:rPr lang="es-ES" sz="2400" u="sng" baseline="30000" dirty="0" smtClean="0">
                <a:solidFill>
                  <a:schemeClr val="tx1"/>
                </a:solidFill>
                <a:latin typeface="Times New Roman" pitchFamily="18" charset="0"/>
                <a:cs typeface="Times New Roman" pitchFamily="18" charset="0"/>
                <a:hlinkClick r:id="rId5" tooltip="Calcio"/>
              </a:rPr>
              <a:t>2+</a:t>
            </a:r>
            <a:r>
              <a:rPr lang="es-ES" sz="2400" dirty="0" smtClean="0">
                <a:solidFill>
                  <a:schemeClr val="tx1"/>
                </a:solidFill>
                <a:latin typeface="Times New Roman" pitchFamily="18" charset="0"/>
                <a:cs typeface="Times New Roman" pitchFamily="18" charset="0"/>
              </a:rPr>
              <a:t>, y </a:t>
            </a:r>
            <a:r>
              <a:rPr lang="es-ES" sz="2400" u="sng" dirty="0" smtClean="0">
                <a:solidFill>
                  <a:schemeClr val="tx1"/>
                </a:solidFill>
                <a:latin typeface="Times New Roman" pitchFamily="18" charset="0"/>
                <a:cs typeface="Times New Roman" pitchFamily="18" charset="0"/>
                <a:hlinkClick r:id="rId6" tooltip="Escandio"/>
              </a:rPr>
              <a:t>Sc</a:t>
            </a:r>
            <a:r>
              <a:rPr lang="es-ES" sz="2400" u="sng" baseline="30000" dirty="0" smtClean="0">
                <a:solidFill>
                  <a:schemeClr val="tx1"/>
                </a:solidFill>
                <a:latin typeface="Times New Roman" pitchFamily="18" charset="0"/>
                <a:cs typeface="Times New Roman" pitchFamily="18" charset="0"/>
                <a:hlinkClick r:id="rId6" tooltip="Escandio"/>
              </a:rPr>
              <a:t>3+</a:t>
            </a:r>
            <a:r>
              <a:rPr lang="es-ES" sz="2400" dirty="0" smtClean="0">
                <a:solidFill>
                  <a:schemeClr val="tx1"/>
                </a:solidFill>
                <a:latin typeface="Times New Roman" pitchFamily="18" charset="0"/>
                <a:cs typeface="Times New Roman" pitchFamily="18" charset="0"/>
              </a:rPr>
              <a:t>, los </a:t>
            </a:r>
            <a:r>
              <a:rPr lang="es-ES" sz="2400" b="1" dirty="0" smtClean="0">
                <a:solidFill>
                  <a:schemeClr val="tx1"/>
                </a:solidFill>
                <a:latin typeface="Times New Roman" pitchFamily="18" charset="0"/>
                <a:cs typeface="Times New Roman" pitchFamily="18" charset="0"/>
              </a:rPr>
              <a:t>aniones</a:t>
            </a:r>
            <a:r>
              <a:rPr lang="es-ES" sz="2400"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7" tooltip="Cloruro"/>
              </a:rPr>
              <a:t>Cl</a:t>
            </a:r>
            <a:r>
              <a:rPr lang="es-ES" sz="2400" u="sng" baseline="30000" dirty="0" smtClean="0">
                <a:solidFill>
                  <a:schemeClr val="tx1"/>
                </a:solidFill>
                <a:latin typeface="Times New Roman" pitchFamily="18" charset="0"/>
                <a:cs typeface="Times New Roman" pitchFamily="18" charset="0"/>
                <a:hlinkClick r:id="rId7" tooltip="Cloruro"/>
              </a:rPr>
              <a:t>−</a:t>
            </a:r>
            <a:r>
              <a:rPr lang="es-ES" sz="2400"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8" tooltip="Sulfuro"/>
              </a:rPr>
              <a:t>S</a:t>
            </a:r>
            <a:r>
              <a:rPr lang="es-ES" sz="2400" u="sng" baseline="30000" dirty="0" smtClean="0">
                <a:solidFill>
                  <a:schemeClr val="tx1"/>
                </a:solidFill>
                <a:latin typeface="Times New Roman" pitchFamily="18" charset="0"/>
                <a:cs typeface="Times New Roman" pitchFamily="18" charset="0"/>
                <a:hlinkClick r:id="rId8" tooltip="Sulfuro"/>
              </a:rPr>
              <a:t>2−</a:t>
            </a:r>
            <a:r>
              <a:rPr lang="es-ES" sz="2400" dirty="0" smtClean="0">
                <a:solidFill>
                  <a:schemeClr val="tx1"/>
                </a:solidFill>
                <a:latin typeface="Times New Roman" pitchFamily="18" charset="0"/>
                <a:cs typeface="Times New Roman" pitchFamily="18" charset="0"/>
              </a:rPr>
              <a:t>, y </a:t>
            </a:r>
            <a:r>
              <a:rPr lang="es-ES" sz="2400" u="sng" dirty="0" smtClean="0">
                <a:solidFill>
                  <a:schemeClr val="tx1"/>
                </a:solidFill>
                <a:latin typeface="Times New Roman" pitchFamily="18" charset="0"/>
                <a:cs typeface="Times New Roman" pitchFamily="18" charset="0"/>
                <a:hlinkClick r:id="rId9" tooltip="Fosfuro"/>
              </a:rPr>
              <a:t>P</a:t>
            </a:r>
            <a:r>
              <a:rPr lang="es-ES" sz="2400" u="sng" baseline="30000" dirty="0" smtClean="0">
                <a:solidFill>
                  <a:schemeClr val="tx1"/>
                </a:solidFill>
                <a:latin typeface="Times New Roman" pitchFamily="18" charset="0"/>
                <a:cs typeface="Times New Roman" pitchFamily="18" charset="0"/>
                <a:hlinkClick r:id="rId9" tooltip="Fosfuro"/>
              </a:rPr>
              <a:t>3−</a:t>
            </a:r>
            <a:r>
              <a:rPr lang="es-ES" sz="2400" dirty="0" smtClean="0">
                <a:solidFill>
                  <a:schemeClr val="tx1"/>
                </a:solidFill>
                <a:latin typeface="Times New Roman" pitchFamily="18" charset="0"/>
                <a:cs typeface="Times New Roman" pitchFamily="18" charset="0"/>
              </a:rPr>
              <a:t> son todos isoelectrónicos con el átomo de </a:t>
            </a:r>
            <a:r>
              <a:rPr lang="es-ES" sz="2400" u="sng" dirty="0" smtClean="0">
                <a:solidFill>
                  <a:schemeClr val="tx1"/>
                </a:solidFill>
                <a:latin typeface="Times New Roman" pitchFamily="18" charset="0"/>
                <a:cs typeface="Times New Roman" pitchFamily="18" charset="0"/>
                <a:hlinkClick r:id="rId10" tooltip="Argón"/>
              </a:rPr>
              <a:t>Ar</a:t>
            </a:r>
            <a:r>
              <a:rPr lang="es-ES" sz="2400" dirty="0" smtClean="0">
                <a:solidFill>
                  <a:schemeClr val="tx1"/>
                </a:solidFill>
                <a:latin typeface="Times New Roman" pitchFamily="18" charset="0"/>
                <a:cs typeface="Times New Roman" pitchFamily="18" charset="0"/>
              </a:rPr>
              <a:t>. En tales casos </a:t>
            </a:r>
            <a:r>
              <a:rPr lang="es-ES" sz="2400" b="1" dirty="0" smtClean="0">
                <a:solidFill>
                  <a:schemeClr val="tx1"/>
                </a:solidFill>
                <a:latin typeface="Times New Roman" pitchFamily="18" charset="0"/>
                <a:cs typeface="Times New Roman" pitchFamily="18" charset="0"/>
              </a:rPr>
              <a:t>monoatómicos</a:t>
            </a:r>
            <a:r>
              <a:rPr lang="es-ES" sz="2400" dirty="0" smtClean="0">
                <a:solidFill>
                  <a:schemeClr val="tx1"/>
                </a:solidFill>
                <a:latin typeface="Times New Roman" pitchFamily="18" charset="0"/>
                <a:cs typeface="Times New Roman" pitchFamily="18" charset="0"/>
              </a:rPr>
              <a:t>, hay una clara tendencia en el tamaño de tales especies, con </a:t>
            </a:r>
            <a:r>
              <a:rPr lang="es-ES" sz="2400" b="1" dirty="0" smtClean="0">
                <a:solidFill>
                  <a:schemeClr val="tx1"/>
                </a:solidFill>
                <a:latin typeface="Times New Roman" pitchFamily="18" charset="0"/>
                <a:cs typeface="Times New Roman" pitchFamily="18" charset="0"/>
              </a:rPr>
              <a:t>radio atómico </a:t>
            </a:r>
            <a:r>
              <a:rPr lang="es-ES" sz="2400" dirty="0" smtClean="0">
                <a:solidFill>
                  <a:schemeClr val="tx1"/>
                </a:solidFill>
                <a:latin typeface="Times New Roman" pitchFamily="18" charset="0"/>
                <a:cs typeface="Times New Roman" pitchFamily="18" charset="0"/>
              </a:rPr>
              <a:t>decreciente a medida que la </a:t>
            </a:r>
            <a:r>
              <a:rPr lang="es-ES" sz="2400" b="1" dirty="0" smtClean="0">
                <a:solidFill>
                  <a:schemeClr val="tx1"/>
                </a:solidFill>
                <a:latin typeface="Times New Roman" pitchFamily="18" charset="0"/>
                <a:cs typeface="Times New Roman" pitchFamily="18" charset="0"/>
              </a:rPr>
              <a:t>carga</a:t>
            </a:r>
            <a:r>
              <a:rPr lang="es-ES" sz="2400" dirty="0" smtClean="0">
                <a:solidFill>
                  <a:schemeClr val="tx1"/>
                </a:solidFill>
                <a:latin typeface="Times New Roman" pitchFamily="18" charset="0"/>
                <a:cs typeface="Times New Roman" pitchFamily="18" charset="0"/>
              </a:rPr>
              <a:t> se incrementa.</a:t>
            </a:r>
          </a:p>
          <a:p>
            <a:pPr algn="just"/>
            <a:r>
              <a:rPr lang="es-ES" sz="2400" dirty="0" smtClean="0">
                <a:solidFill>
                  <a:schemeClr val="tx1"/>
                </a:solidFill>
                <a:latin typeface="Times New Roman" pitchFamily="18" charset="0"/>
                <a:cs typeface="Times New Roman" pitchFamily="18" charset="0"/>
              </a:rPr>
              <a:t>El </a:t>
            </a:r>
            <a:r>
              <a:rPr lang="es-ES" sz="2400" u="sng" dirty="0" smtClean="0">
                <a:solidFill>
                  <a:schemeClr val="tx1"/>
                </a:solidFill>
                <a:latin typeface="Times New Roman" pitchFamily="18" charset="0"/>
                <a:cs typeface="Times New Roman" pitchFamily="18" charset="0"/>
                <a:hlinkClick r:id="rId11" tooltip="Monóxido de carbono"/>
              </a:rPr>
              <a:t>CO</a:t>
            </a:r>
            <a:r>
              <a:rPr lang="es-ES" sz="2400" dirty="0" smtClean="0">
                <a:solidFill>
                  <a:schemeClr val="tx1"/>
                </a:solidFill>
                <a:latin typeface="Times New Roman" pitchFamily="18" charset="0"/>
                <a:cs typeface="Times New Roman" pitchFamily="18" charset="0"/>
              </a:rPr>
              <a:t>, </a:t>
            </a:r>
            <a:r>
              <a:rPr lang="es-ES" sz="2400" u="sng" dirty="0" smtClean="0">
                <a:solidFill>
                  <a:schemeClr val="tx1"/>
                </a:solidFill>
                <a:latin typeface="Times New Roman" pitchFamily="18" charset="0"/>
                <a:cs typeface="Times New Roman" pitchFamily="18" charset="0"/>
                <a:hlinkClick r:id="rId12" tooltip="Dinitrógeno"/>
              </a:rPr>
              <a:t>N</a:t>
            </a:r>
            <a:r>
              <a:rPr lang="es-ES" sz="2400" u="sng" baseline="-25000" dirty="0" smtClean="0">
                <a:solidFill>
                  <a:schemeClr val="tx1"/>
                </a:solidFill>
                <a:latin typeface="Times New Roman" pitchFamily="18" charset="0"/>
                <a:cs typeface="Times New Roman" pitchFamily="18" charset="0"/>
                <a:hlinkClick r:id="rId12" tooltip="Dinitrógeno"/>
              </a:rPr>
              <a:t>2</a:t>
            </a:r>
            <a:r>
              <a:rPr lang="es-ES" sz="2400" dirty="0" smtClean="0">
                <a:solidFill>
                  <a:schemeClr val="tx1"/>
                </a:solidFill>
                <a:latin typeface="Times New Roman" pitchFamily="18" charset="0"/>
                <a:cs typeface="Times New Roman" pitchFamily="18" charset="0"/>
              </a:rPr>
              <a:t> y NO</a:t>
            </a:r>
            <a:r>
              <a:rPr lang="es-ES" sz="2400" baseline="30000" dirty="0" smtClean="0">
                <a:solidFill>
                  <a:schemeClr val="tx1"/>
                </a:solidFill>
                <a:latin typeface="Times New Roman" pitchFamily="18" charset="0"/>
                <a:cs typeface="Times New Roman" pitchFamily="18" charset="0"/>
              </a:rPr>
              <a:t>+</a:t>
            </a:r>
            <a:r>
              <a:rPr lang="es-ES" sz="2400" dirty="0" smtClean="0">
                <a:solidFill>
                  <a:schemeClr val="tx1"/>
                </a:solidFill>
                <a:latin typeface="Times New Roman" pitchFamily="18" charset="0"/>
                <a:cs typeface="Times New Roman" pitchFamily="18" charset="0"/>
              </a:rPr>
              <a:t> son isoelectrónicos porque cada uno tiene 2 </a:t>
            </a:r>
            <a:r>
              <a:rPr lang="es-ES" sz="2400" b="1" dirty="0" smtClean="0">
                <a:solidFill>
                  <a:schemeClr val="tx1"/>
                </a:solidFill>
                <a:latin typeface="Times New Roman" pitchFamily="18" charset="0"/>
                <a:cs typeface="Times New Roman" pitchFamily="18" charset="0"/>
              </a:rPr>
              <a:t>núcleos</a:t>
            </a:r>
            <a:r>
              <a:rPr lang="es-ES" sz="2400" dirty="0" smtClean="0">
                <a:solidFill>
                  <a:schemeClr val="tx1"/>
                </a:solidFill>
                <a:latin typeface="Times New Roman" pitchFamily="18" charset="0"/>
                <a:cs typeface="Times New Roman" pitchFamily="18" charset="0"/>
              </a:rPr>
              <a:t> y 10 electrones de valencia (4+6, 5+5, and 5+5, respectivamente).</a:t>
            </a:r>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ES" sz="2400" dirty="0" smtClean="0">
                <a:solidFill>
                  <a:schemeClr val="tx1"/>
                </a:solidFill>
                <a:latin typeface="Times New Roman" pitchFamily="18" charset="0"/>
                <a:cs typeface="Times New Roman" pitchFamily="18" charset="0"/>
              </a:rPr>
              <a:t>La molécula sin carga </a:t>
            </a:r>
            <a:r>
              <a:rPr lang="es-ES" sz="2400" b="1" dirty="0" smtClean="0">
                <a:solidFill>
                  <a:srgbClr val="0070C0"/>
                </a:solidFill>
                <a:latin typeface="Times New Roman" pitchFamily="18" charset="0"/>
                <a:cs typeface="Times New Roman" pitchFamily="18" charset="0"/>
                <a:hlinkClick r:id="rId2" tooltip="Ceteno (aún no redactado)"/>
              </a:rPr>
              <a:t>H</a:t>
            </a:r>
            <a:r>
              <a:rPr lang="es-ES" sz="2400" b="1" baseline="-25000" dirty="0" smtClean="0">
                <a:solidFill>
                  <a:srgbClr val="0070C0"/>
                </a:solidFill>
                <a:latin typeface="Times New Roman" pitchFamily="18" charset="0"/>
                <a:cs typeface="Times New Roman" pitchFamily="18" charset="0"/>
                <a:hlinkClick r:id="rId2" tooltip="Ceteno (aún no redactado)"/>
              </a:rPr>
              <a:t>2</a:t>
            </a:r>
            <a:r>
              <a:rPr lang="es-ES" sz="2400" b="1" dirty="0" smtClean="0">
                <a:solidFill>
                  <a:srgbClr val="0070C0"/>
                </a:solidFill>
                <a:latin typeface="Times New Roman" pitchFamily="18" charset="0"/>
                <a:cs typeface="Times New Roman" pitchFamily="18" charset="0"/>
                <a:hlinkClick r:id="rId2" tooltip="Ceteno (aún no redactado)"/>
              </a:rPr>
              <a:t>C=C=O</a:t>
            </a:r>
            <a:r>
              <a:rPr lang="es-ES" sz="2400" dirty="0" smtClean="0">
                <a:solidFill>
                  <a:schemeClr val="tx1"/>
                </a:solidFill>
                <a:latin typeface="Times New Roman" pitchFamily="18" charset="0"/>
                <a:cs typeface="Times New Roman" pitchFamily="18" charset="0"/>
              </a:rPr>
              <a:t> y el </a:t>
            </a:r>
            <a:r>
              <a:rPr lang="es-ES" sz="2400" b="1" dirty="0" smtClean="0">
                <a:solidFill>
                  <a:schemeClr val="tx1"/>
                </a:solidFill>
                <a:latin typeface="Times New Roman" pitchFamily="18" charset="0"/>
                <a:cs typeface="Times New Roman" pitchFamily="18" charset="0"/>
              </a:rPr>
              <a:t>zwitterion</a:t>
            </a:r>
            <a:r>
              <a:rPr lang="en-GB" sz="2400" dirty="0" smtClean="0">
                <a:solidFill>
                  <a:schemeClr val="tx1"/>
                </a:solidFill>
                <a:latin typeface="Times New Roman" pitchFamily="18" charset="0"/>
                <a:cs typeface="Times New Roman" pitchFamily="18" charset="0"/>
              </a:rPr>
              <a:t> </a:t>
            </a:r>
            <a:r>
              <a:rPr lang="es-ES" sz="2400" b="1" u="sng" dirty="0" smtClean="0">
                <a:solidFill>
                  <a:schemeClr val="tx1"/>
                </a:solidFill>
                <a:latin typeface="Times New Roman" pitchFamily="18" charset="0"/>
                <a:cs typeface="Times New Roman" pitchFamily="18" charset="0"/>
                <a:hlinkClick r:id="rId3" tooltip="Diazometano"/>
              </a:rPr>
              <a:t>CH</a:t>
            </a:r>
            <a:r>
              <a:rPr lang="es-ES" sz="2400" b="1" u="sng" baseline="-25000" dirty="0" smtClean="0">
                <a:solidFill>
                  <a:schemeClr val="tx1"/>
                </a:solidFill>
                <a:latin typeface="Times New Roman" pitchFamily="18" charset="0"/>
                <a:cs typeface="Times New Roman" pitchFamily="18" charset="0"/>
                <a:hlinkClick r:id="rId3" tooltip="Diazometano"/>
              </a:rPr>
              <a:t>2</a:t>
            </a:r>
            <a:r>
              <a:rPr lang="es-ES" sz="2400" b="1" u="sng" dirty="0" smtClean="0">
                <a:solidFill>
                  <a:schemeClr val="tx1"/>
                </a:solidFill>
                <a:latin typeface="Times New Roman" pitchFamily="18" charset="0"/>
                <a:cs typeface="Times New Roman" pitchFamily="18" charset="0"/>
                <a:hlinkClick r:id="rId3" tooltip="Diazometano"/>
              </a:rPr>
              <a:t>=N</a:t>
            </a:r>
            <a:r>
              <a:rPr lang="es-ES" sz="2400" b="1" u="sng" baseline="30000" dirty="0" smtClean="0">
                <a:solidFill>
                  <a:schemeClr val="tx1"/>
                </a:solidFill>
                <a:latin typeface="Times New Roman" pitchFamily="18" charset="0"/>
                <a:cs typeface="Times New Roman" pitchFamily="18" charset="0"/>
                <a:hlinkClick r:id="rId3" tooltip="Diazometano"/>
              </a:rPr>
              <a:t>+</a:t>
            </a:r>
            <a:r>
              <a:rPr lang="es-ES" sz="2400" b="1" u="sng" dirty="0" smtClean="0">
                <a:solidFill>
                  <a:schemeClr val="tx1"/>
                </a:solidFill>
                <a:latin typeface="Times New Roman" pitchFamily="18" charset="0"/>
                <a:cs typeface="Times New Roman" pitchFamily="18" charset="0"/>
                <a:hlinkClick r:id="rId3" tooltip="Diazometano"/>
              </a:rPr>
              <a:t>=N</a:t>
            </a:r>
            <a:r>
              <a:rPr lang="es-ES" sz="2400" b="1" u="sng" baseline="30000" dirty="0" smtClean="0">
                <a:solidFill>
                  <a:schemeClr val="tx1"/>
                </a:solidFill>
                <a:latin typeface="Times New Roman" pitchFamily="18" charset="0"/>
                <a:cs typeface="Times New Roman" pitchFamily="18" charset="0"/>
                <a:hlinkClick r:id="rId3" tooltip="Diazometano"/>
              </a:rPr>
              <a:t>-</a:t>
            </a:r>
            <a:r>
              <a:rPr lang="es-ES" sz="2400" b="1" dirty="0" smtClean="0">
                <a:solidFill>
                  <a:schemeClr val="tx1"/>
                </a:solidFill>
                <a:latin typeface="Times New Roman" pitchFamily="18" charset="0"/>
                <a:cs typeface="Times New Roman" pitchFamily="18" charset="0"/>
              </a:rPr>
              <a:t> </a:t>
            </a:r>
            <a:r>
              <a:rPr lang="es-ES" sz="2400" dirty="0" smtClean="0">
                <a:solidFill>
                  <a:schemeClr val="tx1"/>
                </a:solidFill>
                <a:latin typeface="Times New Roman" pitchFamily="18" charset="0"/>
                <a:cs typeface="Times New Roman" pitchFamily="18" charset="0"/>
              </a:rPr>
              <a:t>son isoelectrónicos.</a:t>
            </a:r>
          </a:p>
          <a:p>
            <a:pPr algn="just"/>
            <a:r>
              <a:rPr lang="es-ES" sz="2400" dirty="0" smtClean="0">
                <a:solidFill>
                  <a:schemeClr val="tx1"/>
                </a:solidFill>
                <a:latin typeface="Times New Roman" pitchFamily="18" charset="0"/>
                <a:cs typeface="Times New Roman" pitchFamily="18" charset="0"/>
              </a:rPr>
              <a:t>La </a:t>
            </a:r>
            <a:r>
              <a:rPr lang="es-ES" sz="2400" b="1" u="sng" dirty="0" smtClean="0">
                <a:solidFill>
                  <a:schemeClr val="tx1"/>
                </a:solidFill>
                <a:latin typeface="Times New Roman" pitchFamily="18" charset="0"/>
                <a:cs typeface="Times New Roman" pitchFamily="18" charset="0"/>
                <a:hlinkClick r:id="rId4" tooltip="Acetona"/>
              </a:rPr>
              <a:t>CH</a:t>
            </a:r>
            <a:r>
              <a:rPr lang="es-ES" sz="2400" b="1" u="sng" baseline="-25000" dirty="0" smtClean="0">
                <a:solidFill>
                  <a:schemeClr val="tx1"/>
                </a:solidFill>
                <a:latin typeface="Times New Roman" pitchFamily="18" charset="0"/>
                <a:cs typeface="Times New Roman" pitchFamily="18" charset="0"/>
                <a:hlinkClick r:id="rId4" tooltip="Acetona"/>
              </a:rPr>
              <a:t>3</a:t>
            </a:r>
            <a:r>
              <a:rPr lang="es-ES" sz="2400" b="1" u="sng" dirty="0" smtClean="0">
                <a:solidFill>
                  <a:schemeClr val="tx1"/>
                </a:solidFill>
                <a:latin typeface="Times New Roman" pitchFamily="18" charset="0"/>
                <a:cs typeface="Times New Roman" pitchFamily="18" charset="0"/>
                <a:hlinkClick r:id="rId4" tooltip="Acetona"/>
              </a:rPr>
              <a:t>COCH</a:t>
            </a:r>
            <a:r>
              <a:rPr lang="es-ES" sz="2400" b="1" u="sng" baseline="-25000" dirty="0" smtClean="0">
                <a:solidFill>
                  <a:schemeClr val="tx1"/>
                </a:solidFill>
                <a:latin typeface="Times New Roman" pitchFamily="18" charset="0"/>
                <a:cs typeface="Times New Roman" pitchFamily="18" charset="0"/>
                <a:hlinkClick r:id="rId4" tooltip="Acetona"/>
              </a:rPr>
              <a:t>3</a:t>
            </a:r>
            <a:r>
              <a:rPr lang="es-ES" sz="2400" dirty="0" smtClean="0">
                <a:solidFill>
                  <a:schemeClr val="tx1"/>
                </a:solidFill>
                <a:latin typeface="Times New Roman" pitchFamily="18" charset="0"/>
                <a:cs typeface="Times New Roman" pitchFamily="18" charset="0"/>
              </a:rPr>
              <a:t> y </a:t>
            </a:r>
            <a:r>
              <a:rPr lang="es-ES" sz="2400" b="1" u="sng" dirty="0" smtClean="0">
                <a:solidFill>
                  <a:schemeClr val="tx1"/>
                </a:solidFill>
                <a:latin typeface="Times New Roman" pitchFamily="18" charset="0"/>
                <a:cs typeface="Times New Roman" pitchFamily="18" charset="0"/>
                <a:hlinkClick r:id="rId5" tooltip="Azometano (aún no redactado)"/>
              </a:rPr>
              <a:t>CH</a:t>
            </a:r>
            <a:r>
              <a:rPr lang="es-ES" sz="2400" b="1" u="sng" baseline="-25000" dirty="0" smtClean="0">
                <a:solidFill>
                  <a:schemeClr val="tx1"/>
                </a:solidFill>
                <a:latin typeface="Times New Roman" pitchFamily="18" charset="0"/>
                <a:cs typeface="Times New Roman" pitchFamily="18" charset="0"/>
                <a:hlinkClick r:id="rId5" tooltip="Azometano (aún no redactado)"/>
              </a:rPr>
              <a:t>3</a:t>
            </a:r>
            <a:r>
              <a:rPr lang="es-ES" sz="2400" b="1" u="sng" dirty="0" smtClean="0">
                <a:solidFill>
                  <a:schemeClr val="tx1"/>
                </a:solidFill>
                <a:latin typeface="Times New Roman" pitchFamily="18" charset="0"/>
                <a:cs typeface="Times New Roman" pitchFamily="18" charset="0"/>
                <a:hlinkClick r:id="rId5" tooltip="Azometano (aún no redactado)"/>
              </a:rPr>
              <a:t>N</a:t>
            </a:r>
            <a:r>
              <a:rPr lang="es-ES" sz="2400" b="1" u="sng" baseline="-25000" dirty="0" smtClean="0">
                <a:solidFill>
                  <a:schemeClr val="tx1"/>
                </a:solidFill>
                <a:latin typeface="Times New Roman" pitchFamily="18" charset="0"/>
                <a:cs typeface="Times New Roman" pitchFamily="18" charset="0"/>
                <a:hlinkClick r:id="rId5" tooltip="Azometano (aún no redactado)"/>
              </a:rPr>
              <a:t>2</a:t>
            </a:r>
            <a:r>
              <a:rPr lang="es-ES" sz="2400" b="1" u="sng" dirty="0" smtClean="0">
                <a:solidFill>
                  <a:schemeClr val="tx1"/>
                </a:solidFill>
                <a:latin typeface="Times New Roman" pitchFamily="18" charset="0"/>
                <a:cs typeface="Times New Roman" pitchFamily="18" charset="0"/>
                <a:hlinkClick r:id="rId5" tooltip="Azometano (aún no redactado)"/>
              </a:rPr>
              <a:t>CH</a:t>
            </a:r>
            <a:r>
              <a:rPr lang="es-ES" sz="2400" b="1" u="sng" baseline="-25000" dirty="0" smtClean="0">
                <a:solidFill>
                  <a:schemeClr val="tx1"/>
                </a:solidFill>
                <a:latin typeface="Times New Roman" pitchFamily="18" charset="0"/>
                <a:cs typeface="Times New Roman" pitchFamily="18" charset="0"/>
                <a:hlinkClick r:id="rId5" tooltip="Azometano (aún no redactado)"/>
              </a:rPr>
              <a:t>3</a:t>
            </a:r>
            <a:r>
              <a:rPr lang="en-GB" sz="2400" dirty="0" smtClean="0">
                <a:solidFill>
                  <a:schemeClr val="tx1"/>
                </a:solidFill>
                <a:latin typeface="Times New Roman" pitchFamily="18" charset="0"/>
                <a:cs typeface="Times New Roman" pitchFamily="18" charset="0"/>
              </a:rPr>
              <a:t> </a:t>
            </a:r>
            <a:r>
              <a:rPr lang="es-ES" sz="2400" i="1" dirty="0" smtClean="0">
                <a:solidFill>
                  <a:schemeClr val="tx1"/>
                </a:solidFill>
                <a:latin typeface="Times New Roman" pitchFamily="18" charset="0"/>
                <a:cs typeface="Times New Roman" pitchFamily="18" charset="0"/>
              </a:rPr>
              <a:t>no</a:t>
            </a:r>
            <a:r>
              <a:rPr lang="es-ES" sz="2400" dirty="0" smtClean="0">
                <a:solidFill>
                  <a:schemeClr val="tx1"/>
                </a:solidFill>
                <a:latin typeface="Times New Roman" pitchFamily="18" charset="0"/>
                <a:cs typeface="Times New Roman" pitchFamily="18" charset="0"/>
              </a:rPr>
              <a:t> son isoelectrónicos. Tienen el mismo número de núcleos y el mismo número de </a:t>
            </a:r>
            <a:r>
              <a:rPr lang="es-ES" sz="2400" b="1" dirty="0" smtClean="0">
                <a:solidFill>
                  <a:schemeClr val="tx1"/>
                </a:solidFill>
                <a:latin typeface="Times New Roman" pitchFamily="18" charset="0"/>
                <a:cs typeface="Times New Roman" pitchFamily="18" charset="0"/>
              </a:rPr>
              <a:t>electrones de valencia</a:t>
            </a:r>
            <a:r>
              <a:rPr lang="es-ES" sz="2400" dirty="0" smtClean="0">
                <a:solidFill>
                  <a:schemeClr val="tx1"/>
                </a:solidFill>
                <a:latin typeface="Times New Roman" pitchFamily="18" charset="0"/>
                <a:cs typeface="Times New Roman" pitchFamily="18" charset="0"/>
              </a:rPr>
              <a:t>, pero la conectividad de los átomos es diferente: en el primero, ambos grupos </a:t>
            </a:r>
            <a:r>
              <a:rPr lang="es-ES" sz="2400" b="1" dirty="0" smtClean="0">
                <a:solidFill>
                  <a:schemeClr val="tx1"/>
                </a:solidFill>
                <a:latin typeface="Times New Roman" pitchFamily="18" charset="0"/>
                <a:cs typeface="Times New Roman" pitchFamily="18" charset="0"/>
              </a:rPr>
              <a:t>metilo</a:t>
            </a:r>
            <a:r>
              <a:rPr lang="es-ES" sz="2400" dirty="0" smtClean="0">
                <a:solidFill>
                  <a:schemeClr val="tx1"/>
                </a:solidFill>
                <a:latin typeface="Times New Roman" pitchFamily="18" charset="0"/>
                <a:cs typeface="Times New Roman" pitchFamily="18" charset="0"/>
              </a:rPr>
              <a:t> (CH</a:t>
            </a:r>
            <a:r>
              <a:rPr lang="es-ES" sz="2400" baseline="-25000" dirty="0" smtClean="0">
                <a:solidFill>
                  <a:schemeClr val="tx1"/>
                </a:solidFill>
                <a:latin typeface="Times New Roman" pitchFamily="18" charset="0"/>
                <a:cs typeface="Times New Roman" pitchFamily="18" charset="0"/>
              </a:rPr>
              <a:t>3</a:t>
            </a:r>
            <a:r>
              <a:rPr lang="es-ES" sz="2400" dirty="0" smtClean="0">
                <a:solidFill>
                  <a:schemeClr val="tx1"/>
                </a:solidFill>
                <a:latin typeface="Times New Roman" pitchFamily="18" charset="0"/>
                <a:cs typeface="Times New Roman" pitchFamily="18" charset="0"/>
              </a:rPr>
              <a:t>) están unidos al átomo de carbono del grupo </a:t>
            </a:r>
            <a:r>
              <a:rPr lang="es-ES" sz="2400" b="1" dirty="0" smtClean="0">
                <a:solidFill>
                  <a:schemeClr val="tx1"/>
                </a:solidFill>
                <a:latin typeface="Times New Roman" pitchFamily="18" charset="0"/>
                <a:cs typeface="Times New Roman" pitchFamily="18" charset="0"/>
              </a:rPr>
              <a:t>carbonilo</a:t>
            </a:r>
            <a:r>
              <a:rPr lang="es-ES" sz="2400" dirty="0" smtClean="0">
                <a:solidFill>
                  <a:schemeClr val="tx1"/>
                </a:solidFill>
                <a:latin typeface="Times New Roman" pitchFamily="18" charset="0"/>
                <a:cs typeface="Times New Roman" pitchFamily="18" charset="0"/>
              </a:rPr>
              <a:t> (CO), formando una estructura trigonal plana: </a:t>
            </a:r>
            <a:r>
              <a:rPr lang="es-ES" sz="2400" b="1" dirty="0" smtClean="0">
                <a:solidFill>
                  <a:srgbClr val="0070C0"/>
                </a:solidFill>
                <a:latin typeface="Times New Roman" pitchFamily="18" charset="0"/>
                <a:cs typeface="Times New Roman" pitchFamily="18" charset="0"/>
              </a:rPr>
              <a:t>H</a:t>
            </a:r>
            <a:r>
              <a:rPr lang="es-ES" sz="2400" b="1" baseline="-25000" dirty="0" smtClean="0">
                <a:solidFill>
                  <a:srgbClr val="0070C0"/>
                </a:solidFill>
                <a:latin typeface="Times New Roman" pitchFamily="18" charset="0"/>
                <a:cs typeface="Times New Roman" pitchFamily="18" charset="0"/>
              </a:rPr>
              <a:t>3</a:t>
            </a:r>
            <a:r>
              <a:rPr lang="es-ES" sz="2400" b="1" dirty="0" smtClean="0">
                <a:solidFill>
                  <a:srgbClr val="0070C0"/>
                </a:solidFill>
                <a:latin typeface="Times New Roman" pitchFamily="18" charset="0"/>
                <a:cs typeface="Times New Roman" pitchFamily="18" charset="0"/>
              </a:rPr>
              <a:t>C-C(=O)-CH</a:t>
            </a:r>
            <a:r>
              <a:rPr lang="es-ES" sz="2400" b="1" baseline="-25000" dirty="0" smtClean="0">
                <a:solidFill>
                  <a:srgbClr val="0070C0"/>
                </a:solidFill>
                <a:latin typeface="Times New Roman" pitchFamily="18" charset="0"/>
                <a:cs typeface="Times New Roman" pitchFamily="18" charset="0"/>
              </a:rPr>
              <a:t>3</a:t>
            </a:r>
            <a:r>
              <a:rPr lang="es-ES" sz="2400" dirty="0" smtClean="0">
                <a:solidFill>
                  <a:schemeClr val="tx1"/>
                </a:solidFill>
                <a:latin typeface="Times New Roman" pitchFamily="18" charset="0"/>
                <a:cs typeface="Times New Roman" pitchFamily="18" charset="0"/>
              </a:rPr>
              <a:t>; la estructura de la segunda molécula es angular: </a:t>
            </a:r>
            <a:r>
              <a:rPr lang="es-ES" sz="2400" b="1" dirty="0" smtClean="0">
                <a:solidFill>
                  <a:srgbClr val="0070C0"/>
                </a:solidFill>
                <a:latin typeface="Times New Roman" pitchFamily="18" charset="0"/>
                <a:cs typeface="Times New Roman" pitchFamily="18" charset="0"/>
              </a:rPr>
              <a:t>H</a:t>
            </a:r>
            <a:r>
              <a:rPr lang="es-ES" sz="2400" b="1" baseline="-25000" dirty="0" smtClean="0">
                <a:solidFill>
                  <a:srgbClr val="0070C0"/>
                </a:solidFill>
                <a:latin typeface="Times New Roman" pitchFamily="18" charset="0"/>
                <a:cs typeface="Times New Roman" pitchFamily="18" charset="0"/>
              </a:rPr>
              <a:t>3</a:t>
            </a:r>
            <a:r>
              <a:rPr lang="es-ES" sz="2400" b="1" dirty="0" smtClean="0">
                <a:solidFill>
                  <a:srgbClr val="0070C0"/>
                </a:solidFill>
                <a:latin typeface="Times New Roman" pitchFamily="18" charset="0"/>
                <a:cs typeface="Times New Roman" pitchFamily="18" charset="0"/>
              </a:rPr>
              <a:t>C-N=N-CH</a:t>
            </a:r>
            <a:r>
              <a:rPr lang="es-ES" sz="2400" b="1" baseline="-25000" dirty="0" smtClean="0">
                <a:solidFill>
                  <a:srgbClr val="0070C0"/>
                </a:solidFill>
                <a:latin typeface="Times New Roman" pitchFamily="18" charset="0"/>
                <a:cs typeface="Times New Roman" pitchFamily="18" charset="0"/>
              </a:rPr>
              <a:t>3</a:t>
            </a:r>
            <a:r>
              <a:rPr lang="es-ES" sz="2400" dirty="0" smtClean="0">
                <a:solidFill>
                  <a:schemeClr val="tx1"/>
                </a:solidFill>
                <a:latin typeface="Times New Roman" pitchFamily="18" charset="0"/>
                <a:cs typeface="Times New Roman" pitchFamily="18" charset="0"/>
              </a:rPr>
              <a:t>, y sus grupos metilo no están conectados al mismo átomo de nitrógeno.</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Se considera que los aminoácidos </a:t>
            </a:r>
            <a:r>
              <a:rPr lang="es-ES" sz="2400" b="1" dirty="0" smtClean="0">
                <a:solidFill>
                  <a:schemeClr val="tx1"/>
                </a:solidFill>
                <a:latin typeface="Times New Roman" pitchFamily="18" charset="0"/>
                <a:cs typeface="Times New Roman" pitchFamily="18" charset="0"/>
              </a:rPr>
              <a:t>cisteina</a:t>
            </a:r>
            <a:r>
              <a:rPr lang="es-ES" sz="2400" dirty="0" smtClean="0">
                <a:solidFill>
                  <a:schemeClr val="tx1"/>
                </a:solidFill>
                <a:latin typeface="Times New Roman" pitchFamily="18" charset="0"/>
                <a:cs typeface="Times New Roman" pitchFamily="18" charset="0"/>
              </a:rPr>
              <a:t> y </a:t>
            </a:r>
            <a:r>
              <a:rPr lang="es-ES" sz="2400" b="1" dirty="0" smtClean="0">
                <a:solidFill>
                  <a:schemeClr val="tx1"/>
                </a:solidFill>
                <a:latin typeface="Times New Roman" pitchFamily="18" charset="0"/>
                <a:cs typeface="Times New Roman" pitchFamily="18" charset="0"/>
              </a:rPr>
              <a:t>serina</a:t>
            </a:r>
            <a:r>
              <a:rPr lang="es-ES" sz="2400" dirty="0" smtClean="0">
                <a:solidFill>
                  <a:schemeClr val="tx1"/>
                </a:solidFill>
                <a:latin typeface="Times New Roman" pitchFamily="18" charset="0"/>
                <a:cs typeface="Times New Roman" pitchFamily="18" charset="0"/>
              </a:rPr>
              <a:t> también son isoelectrónicos.</a:t>
            </a:r>
            <a:endParaRPr lang="en-GB" sz="2400" dirty="0" smtClean="0">
              <a:solidFill>
                <a:schemeClr val="tx1"/>
              </a:solidFill>
              <a:latin typeface="Times New Roman" pitchFamily="18" charset="0"/>
              <a:cs typeface="Times New Roman" pitchFamily="18" charset="0"/>
            </a:endParaRPr>
          </a:p>
          <a:p>
            <a:pPr algn="just"/>
            <a:endParaRPr lang="en-GB" sz="2400" dirty="0" smtClean="0">
              <a:solidFill>
                <a:schemeClr val="tx1"/>
              </a:solidFill>
              <a:latin typeface="Times New Roman" pitchFamily="18" charset="0"/>
              <a:cs typeface="Times New Roman" pitchFamily="18" charset="0"/>
            </a:endParaRPr>
          </a:p>
          <a:p>
            <a:pPr algn="just"/>
            <a:r>
              <a:rPr lang="es-ES" sz="2400" b="1" dirty="0" smtClean="0">
                <a:solidFill>
                  <a:schemeClr val="tx1"/>
                </a:solidFill>
                <a:latin typeface="Times New Roman" pitchFamily="18" charset="0"/>
                <a:cs typeface="Times New Roman" pitchFamily="18" charset="0"/>
              </a:rPr>
              <a:t>     </a:t>
            </a:r>
            <a:endParaRPr lang="es-ES" sz="2400" b="1" dirty="0">
              <a:solidFill>
                <a:schemeClr val="tx1"/>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286808" cy="6000792"/>
          </a:xfrm>
          <a:solidFill>
            <a:schemeClr val="accent5">
              <a:lumMod val="40000"/>
              <a:lumOff val="60000"/>
            </a:schemeClr>
          </a:solidFill>
        </p:spPr>
        <p:txBody>
          <a:bodyPr/>
          <a:lstStyle/>
          <a:p>
            <a:pPr algn="just">
              <a:defRPr/>
            </a:pPr>
            <a:r>
              <a:rPr lang="es-ES" b="1" u="sng" dirty="0" smtClean="0">
                <a:solidFill>
                  <a:schemeClr val="tx1"/>
                </a:solidFill>
              </a:rPr>
              <a:t>URANIO NATURAL</a:t>
            </a:r>
          </a:p>
          <a:p>
            <a:pPr marL="514350" indent="-514350" algn="just">
              <a:buFont typeface="Arial" pitchFamily="34" charset="0"/>
              <a:buChar char="•"/>
              <a:defRPr/>
            </a:pPr>
            <a:r>
              <a:rPr lang="es-ES" sz="2800" dirty="0" smtClean="0">
                <a:solidFill>
                  <a:schemeClr val="tx1"/>
                </a:solidFill>
              </a:rPr>
              <a:t>Conformado principalmente por el Isotopo U</a:t>
            </a:r>
            <a:r>
              <a:rPr lang="es-ES" sz="2800" baseline="30000" dirty="0" smtClean="0">
                <a:solidFill>
                  <a:schemeClr val="tx1"/>
                </a:solidFill>
              </a:rPr>
              <a:t>238</a:t>
            </a:r>
            <a:r>
              <a:rPr lang="es-ES" sz="2800" dirty="0" smtClean="0">
                <a:solidFill>
                  <a:schemeClr val="tx1"/>
                </a:solidFill>
              </a:rPr>
              <a:t>. </a:t>
            </a:r>
          </a:p>
          <a:p>
            <a:pPr marL="514350" indent="-514350" algn="just">
              <a:buFont typeface="Arial" pitchFamily="34" charset="0"/>
              <a:buChar char="•"/>
              <a:defRPr/>
            </a:pPr>
            <a:r>
              <a:rPr lang="es-ES" sz="2800" dirty="0" smtClean="0">
                <a:solidFill>
                  <a:schemeClr val="tx1"/>
                </a:solidFill>
              </a:rPr>
              <a:t>La proporción en peso del 0,7% de U</a:t>
            </a:r>
            <a:r>
              <a:rPr lang="es-ES" sz="2800" baseline="30000" dirty="0" smtClean="0">
                <a:solidFill>
                  <a:schemeClr val="tx1"/>
                </a:solidFill>
              </a:rPr>
              <a:t>235</a:t>
            </a:r>
            <a:r>
              <a:rPr lang="es-ES" sz="2800" dirty="0" smtClean="0">
                <a:solidFill>
                  <a:schemeClr val="tx1"/>
                </a:solidFill>
              </a:rPr>
              <a:t>, es el único isotopo en cantidad existente en la naturaleza que es fisionable mediante neutrones térmicos. </a:t>
            </a:r>
          </a:p>
          <a:p>
            <a:pPr algn="l"/>
            <a:endParaRPr lang="en-GB" dirty="0"/>
          </a:p>
        </p:txBody>
      </p:sp>
      <p:pic>
        <p:nvPicPr>
          <p:cNvPr id="4" name="Picture 4" descr="http://upload.wikimedia.org/wikipedia/commons/thumb/a/ad/205px-Proporciones_enriquecimiento_Uranio.png/200px-205px-Proporciones_enriquecimiento_Uranio.png">
            <a:hlinkClick r:id="rId2" tooltip="Las gráficas representan las proporciones relativas de 238U (en azul) y de 235U (en rojo) a los diferentes niveles de enriquecimiento."/>
          </p:cNvPr>
          <p:cNvPicPr>
            <a:picLocks noChangeAspect="1" noChangeArrowheads="1"/>
          </p:cNvPicPr>
          <p:nvPr/>
        </p:nvPicPr>
        <p:blipFill>
          <a:blip r:embed="rId3" cstate="print"/>
          <a:srcRect l="12196" r="11249" b="65266"/>
          <a:stretch>
            <a:fillRect/>
          </a:stretch>
        </p:blipFill>
        <p:spPr bwMode="auto">
          <a:xfrm>
            <a:off x="3071802" y="2857496"/>
            <a:ext cx="2643206" cy="349637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57166"/>
            <a:ext cx="8215370" cy="6072230"/>
          </a:xfrm>
          <a:solidFill>
            <a:schemeClr val="accent5">
              <a:lumMod val="40000"/>
              <a:lumOff val="60000"/>
            </a:schemeClr>
          </a:solidFill>
        </p:spPr>
        <p:txBody>
          <a:bodyPr>
            <a:normAutofit/>
          </a:bodyPr>
          <a:lstStyle/>
          <a:p>
            <a:pPr algn="just"/>
            <a:r>
              <a:rPr lang="es-ES" sz="2400" b="1" u="sng" dirty="0" smtClean="0">
                <a:solidFill>
                  <a:schemeClr val="tx1"/>
                </a:solidFill>
              </a:rPr>
              <a:t>URANIO  ENRIQUECIDO</a:t>
            </a:r>
            <a:r>
              <a:rPr lang="es-ES" sz="2400" b="1" dirty="0" smtClean="0">
                <a:solidFill>
                  <a:schemeClr val="tx1"/>
                </a:solidFill>
              </a:rPr>
              <a:t>: </a:t>
            </a:r>
          </a:p>
          <a:p>
            <a:pPr algn="just"/>
            <a:r>
              <a:rPr lang="es-ES" sz="2400" dirty="0" smtClean="0">
                <a:solidFill>
                  <a:schemeClr val="tx1"/>
                </a:solidFill>
              </a:rPr>
              <a:t>Contiene un 90% de U</a:t>
            </a:r>
            <a:r>
              <a:rPr lang="es-ES" sz="2400" baseline="30000" dirty="0" smtClean="0">
                <a:solidFill>
                  <a:schemeClr val="tx1"/>
                </a:solidFill>
              </a:rPr>
              <a:t>235</a:t>
            </a:r>
            <a:r>
              <a:rPr lang="es-ES" sz="2400" dirty="0" smtClean="0">
                <a:solidFill>
                  <a:schemeClr val="tx1"/>
                </a:solidFill>
              </a:rPr>
              <a:t> y su incremento se realizó a través de un proceso de separación de isotopos. </a:t>
            </a:r>
          </a:p>
          <a:p>
            <a:pPr algn="just"/>
            <a:r>
              <a:rPr lang="es-ES" sz="2400" dirty="0" smtClean="0">
                <a:solidFill>
                  <a:schemeClr val="tx1"/>
                </a:solidFill>
              </a:rPr>
              <a:t>El 10% de U</a:t>
            </a:r>
            <a:r>
              <a:rPr lang="es-ES" sz="2400" baseline="30000" dirty="0" smtClean="0">
                <a:solidFill>
                  <a:schemeClr val="tx1"/>
                </a:solidFill>
              </a:rPr>
              <a:t>238 </a:t>
            </a:r>
            <a:r>
              <a:rPr lang="es-ES" sz="2400" dirty="0" smtClean="0">
                <a:solidFill>
                  <a:schemeClr val="tx1"/>
                </a:solidFill>
              </a:rPr>
              <a:t>permanente tras el proceso de enriquecimiento, es menos radioactivo que el Uranio natural; a pesar de su alta densidad y útil para vehículos blindados y armas para atravesar blindajes.</a:t>
            </a:r>
          </a:p>
          <a:p>
            <a:pPr algn="l"/>
            <a:endParaRPr lang="en-GB" sz="2800" dirty="0"/>
          </a:p>
        </p:txBody>
      </p:sp>
      <p:pic>
        <p:nvPicPr>
          <p:cNvPr id="4" name="Picture 6" descr="http://upload.wikimedia.org/wikipedia/commons/thumb/a/ad/205px-Proporciones_enriquecimiento_Uranio.png/200px-205px-Proporciones_enriquecimiento_Uranio.png">
            <a:hlinkClick r:id="rId2" tooltip="Las gráficas representan las proporciones relativas de 238U (en azul) y de 235U (en rojo) a los diferentes niveles de enriquecimiento."/>
          </p:cNvPr>
          <p:cNvPicPr>
            <a:picLocks noChangeAspect="1" noChangeArrowheads="1"/>
          </p:cNvPicPr>
          <p:nvPr/>
        </p:nvPicPr>
        <p:blipFill>
          <a:blip r:embed="rId3" cstate="print"/>
          <a:srcRect l="8305" t="66325" r="10255"/>
          <a:stretch>
            <a:fillRect/>
          </a:stretch>
        </p:blipFill>
        <p:spPr bwMode="auto">
          <a:xfrm>
            <a:off x="3286116" y="2786058"/>
            <a:ext cx="2928936" cy="359460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PE" sz="2400" dirty="0" smtClean="0">
                <a:solidFill>
                  <a:schemeClr val="tx1"/>
                </a:solidFill>
                <a:latin typeface="Times New Roman" pitchFamily="18" charset="0"/>
                <a:cs typeface="Times New Roman" pitchFamily="18" charset="0"/>
              </a:rPr>
              <a:t>Es bueno resaltar la presencia de la Química en las carreras de Ingeniería. En estas carreras contribuye con conceptos básicos para entender, por ejemplo, las propiedades de los materiales, formas de conservación, deterioro y posibles formas de contaminación ambiental. </a:t>
            </a:r>
            <a:endParaRPr lang="es-PE"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Así </a:t>
            </a:r>
            <a:r>
              <a:rPr lang="es-PE" sz="2400" dirty="0" smtClean="0">
                <a:solidFill>
                  <a:schemeClr val="tx1"/>
                </a:solidFill>
                <a:latin typeface="Times New Roman" pitchFamily="18" charset="0"/>
                <a:cs typeface="Times New Roman" pitchFamily="18" charset="0"/>
              </a:rPr>
              <a:t>mismo tenemos el caso de la nanotecnología que sin los aportes de la Química no sería posible el desarrollo de este campo.</a:t>
            </a:r>
            <a:endParaRPr lang="en-GB"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¿Por qué tantos temas diversos tienen un vínculo esencial con la química? La respuesta es que la química, por su misma naturaleza, es la ciencia central. Nuestras interacciones con el mundo material hacen surgir preguntas fundamentales acerca de los materiales que nos rodean. Estas preguntas son importantes sea que el material forme parte de un chip de computadora de alta tecnología, un pigmento empleado por un pintor del Renacimiento o el ADN (o DNA, siglas usadas internacionalmente) que transmite información genética en nuestro cuerpo. La química proporciona respuestas a éstas y a innumerables preguntas más.</a:t>
            </a:r>
            <a:endParaRPr lang="en-GB" sz="2400" dirty="0" smtClean="0">
              <a:solidFill>
                <a:schemeClr val="tx1"/>
              </a:solidFill>
              <a:latin typeface="Times New Roman" pitchFamily="18" charset="0"/>
              <a:cs typeface="Times New Roman" pitchFamily="18" charset="0"/>
            </a:endParaRPr>
          </a:p>
          <a:p>
            <a:pPr algn="just"/>
            <a:endParaRPr lang="es-ES" sz="2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357166"/>
            <a:ext cx="8286808" cy="6072230"/>
          </a:xfrm>
          <a:solidFill>
            <a:schemeClr val="accent5">
              <a:lumMod val="40000"/>
              <a:lumOff val="60000"/>
            </a:schemeClr>
          </a:solidFill>
        </p:spPr>
        <p:txBody>
          <a:bodyPr>
            <a:normAutofit/>
          </a:bodyPr>
          <a:lstStyle/>
          <a:p>
            <a:pPr algn="just"/>
            <a:r>
              <a:rPr lang="es-ES" sz="2400" b="1" u="sng" dirty="0" smtClean="0">
                <a:solidFill>
                  <a:schemeClr val="tx1"/>
                </a:solidFill>
              </a:rPr>
              <a:t>EL  PROCESO  DE  ENRIQUECIMIENTO  Ó  SEPARACION</a:t>
            </a:r>
          </a:p>
          <a:p>
            <a:pPr algn="just"/>
            <a:r>
              <a:rPr lang="es-ES" sz="2400" b="1" u="sng" dirty="0" smtClean="0">
                <a:solidFill>
                  <a:schemeClr val="tx1"/>
                </a:solidFill>
              </a:rPr>
              <a:t>DEL  U-235</a:t>
            </a:r>
            <a:r>
              <a:rPr lang="es-ES" sz="2400" b="1" dirty="0" smtClean="0">
                <a:solidFill>
                  <a:schemeClr val="tx1"/>
                </a:solidFill>
              </a:rPr>
              <a:t>.</a:t>
            </a:r>
          </a:p>
          <a:p>
            <a:pPr algn="just"/>
            <a:endParaRPr lang="es-ES" sz="2000" b="1" dirty="0" smtClean="0">
              <a:solidFill>
                <a:schemeClr val="tx1"/>
              </a:solidFill>
            </a:endParaRPr>
          </a:p>
          <a:p>
            <a:pPr algn="just"/>
            <a:r>
              <a:rPr lang="es-ES" sz="2400" dirty="0" smtClean="0">
                <a:solidFill>
                  <a:schemeClr val="tx1"/>
                </a:solidFill>
              </a:rPr>
              <a:t>Se aplica el método industrial de la difusión gaseosa. </a:t>
            </a:r>
          </a:p>
          <a:p>
            <a:pPr algn="just"/>
            <a:r>
              <a:rPr lang="es-ES" sz="2400" dirty="0" smtClean="0">
                <a:solidFill>
                  <a:schemeClr val="tx1"/>
                </a:solidFill>
              </a:rPr>
              <a:t>El Uranio natural, se encuentra como Hexafluoruro de uranio. </a:t>
            </a:r>
          </a:p>
          <a:p>
            <a:pPr algn="just"/>
            <a:r>
              <a:rPr lang="es-ES" sz="2400" dirty="0" smtClean="0">
                <a:solidFill>
                  <a:schemeClr val="tx1"/>
                </a:solidFill>
              </a:rPr>
              <a:t>Tras el enriquecimiento, el Hexafluoruro de Uranio, es transformado en las  plantas químicas en sustancias de Dióxido de Uranio. </a:t>
            </a:r>
          </a:p>
          <a:p>
            <a:pPr algn="just"/>
            <a:r>
              <a:rPr lang="es-ES" sz="2400" dirty="0" smtClean="0">
                <a:solidFill>
                  <a:schemeClr val="tx1"/>
                </a:solidFill>
              </a:rPr>
              <a:t>El Dióxido de Uranio, es un material cerámico utilizado como combustible en los Reactores Industriales. </a:t>
            </a:r>
          </a:p>
          <a:p>
            <a:pPr algn="l"/>
            <a:endParaRPr lang="en-GB" dirty="0"/>
          </a:p>
        </p:txBody>
      </p:sp>
      <p:sp>
        <p:nvSpPr>
          <p:cNvPr id="4" name="3 CuadroTexto"/>
          <p:cNvSpPr txBox="1">
            <a:spLocks noChangeArrowheads="1"/>
          </p:cNvSpPr>
          <p:nvPr/>
        </p:nvSpPr>
        <p:spPr bwMode="auto">
          <a:xfrm>
            <a:off x="1714480" y="4714884"/>
            <a:ext cx="5929354" cy="1200329"/>
          </a:xfrm>
          <a:prstGeom prst="rect">
            <a:avLst/>
          </a:prstGeom>
          <a:noFill/>
          <a:ln w="9525">
            <a:solidFill>
              <a:schemeClr val="tx1"/>
            </a:solidFill>
            <a:miter lim="800000"/>
            <a:headEnd/>
            <a:tailEnd/>
          </a:ln>
        </p:spPr>
        <p:txBody>
          <a:bodyPr wrap="square">
            <a:spAutoFit/>
          </a:bodyPr>
          <a:lstStyle/>
          <a:p>
            <a:r>
              <a:rPr lang="es-ES" b="1" dirty="0"/>
              <a:t>Hexafluoruro                                Dióxido </a:t>
            </a:r>
          </a:p>
          <a:p>
            <a:r>
              <a:rPr lang="es-ES" b="1" dirty="0"/>
              <a:t>     de                                                de </a:t>
            </a:r>
          </a:p>
          <a:p>
            <a:r>
              <a:rPr lang="es-ES" b="1" dirty="0"/>
              <a:t> Uranio                                          Uranio </a:t>
            </a:r>
          </a:p>
          <a:p>
            <a:r>
              <a:rPr lang="es-ES" b="1" dirty="0"/>
              <a:t>(Natural)                                    (Enriquecido)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28604"/>
            <a:ext cx="8286808" cy="6072230"/>
          </a:xfrm>
          <a:solidFill>
            <a:schemeClr val="accent5">
              <a:lumMod val="40000"/>
              <a:lumOff val="60000"/>
            </a:schemeClr>
          </a:solidFill>
        </p:spPr>
        <p:txBody>
          <a:bodyPr/>
          <a:lstStyle/>
          <a:p>
            <a:pPr algn="l"/>
            <a:endParaRPr lang="en-GB" dirty="0" smtClean="0"/>
          </a:p>
          <a:p>
            <a:pPr algn="l"/>
            <a:endParaRPr lang="en-GB" dirty="0" smtClean="0"/>
          </a:p>
          <a:p>
            <a:pPr algn="l"/>
            <a:endParaRPr lang="en-GB" dirty="0" smtClean="0"/>
          </a:p>
          <a:p>
            <a:pPr algn="l"/>
            <a:endParaRPr lang="en-GB" dirty="0" smtClean="0"/>
          </a:p>
          <a:p>
            <a:endParaRPr lang="en-GB" dirty="0" smtClean="0"/>
          </a:p>
        </p:txBody>
      </p:sp>
      <p:sp>
        <p:nvSpPr>
          <p:cNvPr id="4" name="5 Rectángulo"/>
          <p:cNvSpPr/>
          <p:nvPr/>
        </p:nvSpPr>
        <p:spPr>
          <a:xfrm>
            <a:off x="3286116" y="2714620"/>
            <a:ext cx="3101449" cy="116955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7000" b="1" dirty="0">
                <a:ln w="11430"/>
                <a:solidFill>
                  <a:srgbClr val="0070C0"/>
                </a:solidFill>
                <a:effectLst>
                  <a:outerShdw blurRad="80000" dist="40000" dir="5040000" algn="tl">
                    <a:srgbClr val="000000">
                      <a:alpha val="30000"/>
                    </a:srgbClr>
                  </a:outerShdw>
                </a:effectLst>
              </a:rPr>
              <a:t>FIN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algn="just"/>
            <a:r>
              <a:rPr lang="es-PE" sz="2400" b="1" dirty="0" smtClean="0">
                <a:solidFill>
                  <a:schemeClr val="tx1"/>
                </a:solidFill>
                <a:latin typeface="Times New Roman" pitchFamily="18" charset="0"/>
                <a:cs typeface="Times New Roman" pitchFamily="18" charset="0"/>
              </a:rPr>
              <a:t>MATERIA</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toda realidad objetiva cuya propiedades fundamentales son la masa y la extensión; </a:t>
            </a:r>
            <a:r>
              <a:rPr lang="es-PE" sz="2400" dirty="0" smtClean="0">
                <a:solidFill>
                  <a:schemeClr val="tx1"/>
                </a:solidFill>
                <a:latin typeface="Times New Roman" pitchFamily="18" charset="0"/>
                <a:cs typeface="Times New Roman" pitchFamily="18" charset="0"/>
              </a:rPr>
              <a:t>(todo </a:t>
            </a:r>
            <a:r>
              <a:rPr lang="es-PE" sz="2400" dirty="0" smtClean="0">
                <a:solidFill>
                  <a:schemeClr val="tx1"/>
                </a:solidFill>
                <a:latin typeface="Times New Roman" pitchFamily="18" charset="0"/>
                <a:cs typeface="Times New Roman" pitchFamily="18" charset="0"/>
              </a:rPr>
              <a:t>lo que existe independientemente de nuestra voluntad, masa es la cantidad de materia y extensión es la propiedad que tiene la materia de ocupar un lugar en el espacio</a:t>
            </a:r>
            <a:r>
              <a:rPr lang="es-PE" sz="2400" dirty="0" smtClean="0">
                <a:solidFill>
                  <a:schemeClr val="tx1"/>
                </a:solidFill>
                <a:latin typeface="Times New Roman" pitchFamily="18" charset="0"/>
                <a:cs typeface="Times New Roman" pitchFamily="18" charset="0"/>
              </a:rPr>
              <a:t>).</a:t>
            </a:r>
          </a:p>
          <a:p>
            <a:pPr algn="just"/>
            <a:r>
              <a:rPr lang="es-PE" sz="2400" b="1" dirty="0" smtClean="0">
                <a:solidFill>
                  <a:schemeClr val="tx1"/>
                </a:solidFill>
                <a:latin typeface="Times New Roman" pitchFamily="18" charset="0"/>
                <a:cs typeface="Times New Roman" pitchFamily="18" charset="0"/>
              </a:rPr>
              <a:t>PROPIEDADES DE LA MATERIA:</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Una propiedad de la materia es una cualidad de la misma que puede ser apreciada por los sentidos.</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PROPIEDADES </a:t>
            </a:r>
            <a:r>
              <a:rPr lang="es-PE" sz="2400" b="1" dirty="0" smtClean="0">
                <a:solidFill>
                  <a:schemeClr val="tx1"/>
                </a:solidFill>
                <a:latin typeface="Times New Roman" pitchFamily="18" charset="0"/>
                <a:cs typeface="Times New Roman" pitchFamily="18" charset="0"/>
              </a:rPr>
              <a:t>EXTENSIVAS O GENERALES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Son aquellas que varían con la cantidad de materia considerada, por ejemplo la superficie, el volumen, la dilatación, la impenetrabilidad, etc. Por ejemplo una bolita de vidrio pesa 5 gramos, una bolita más grande del mismo vidrio pesará más de 5 gramos.</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PROPIEDADES </a:t>
            </a:r>
            <a:r>
              <a:rPr lang="es-PE" sz="2400" b="1" dirty="0" smtClean="0">
                <a:solidFill>
                  <a:schemeClr val="tx1"/>
                </a:solidFill>
                <a:latin typeface="Times New Roman" pitchFamily="18" charset="0"/>
                <a:cs typeface="Times New Roman" pitchFamily="18" charset="0"/>
              </a:rPr>
              <a:t>INTENSIVAS O ESPECÍFICAS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Son aquellas que no varían con la cantidad de materia considerada, por ejemplo el punto de fusión, el punto de ebullición, el coeficiente de solubilidad, el índice de refracción, la dureza, la elasticidad, etc.</a:t>
            </a:r>
            <a:endParaRPr lang="en-GB" sz="2400" dirty="0" smtClean="0">
              <a:solidFill>
                <a:schemeClr val="tx1"/>
              </a:solidFill>
              <a:latin typeface="Times New Roman" pitchFamily="18" charset="0"/>
              <a:cs typeface="Times New Roman" pitchFamily="18" charset="0"/>
            </a:endParaRPr>
          </a:p>
          <a:p>
            <a:pPr algn="just"/>
            <a:endParaRPr lang="en-GB" sz="2400" dirty="0" smtClean="0">
              <a:solidFill>
                <a:schemeClr val="tx1"/>
              </a:solidFill>
              <a:latin typeface="Times New Roman" pitchFamily="18" charset="0"/>
              <a:cs typeface="Times New Roman" pitchFamily="18" charset="0"/>
            </a:endParaRPr>
          </a:p>
          <a:p>
            <a:pPr algn="just"/>
            <a:endParaRPr lang="en-GB"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pPr algn="just"/>
            <a:r>
              <a:rPr lang="es-PE" sz="2400" b="1" dirty="0" smtClean="0">
                <a:solidFill>
                  <a:schemeClr val="tx1"/>
                </a:solidFill>
                <a:latin typeface="Times New Roman" pitchFamily="18" charset="0"/>
                <a:cs typeface="Times New Roman" pitchFamily="18" charset="0"/>
              </a:rPr>
              <a:t>CUERPO</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una porción limitada de materia</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MASA </a:t>
            </a:r>
            <a:r>
              <a:rPr lang="es-PE" sz="2400" b="1" dirty="0" smtClean="0">
                <a:solidFill>
                  <a:schemeClr val="tx1"/>
                </a:solidFill>
                <a:latin typeface="Times New Roman" pitchFamily="18" charset="0"/>
                <a:cs typeface="Times New Roman" pitchFamily="18" charset="0"/>
              </a:rPr>
              <a:t>DE LOS CUERPOS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La masa de un mismo cuerpo es igual a nivel del mar, a 100 Km sobre el nivel del </a:t>
            </a:r>
            <a:r>
              <a:rPr lang="es-PE" sz="2400" dirty="0" smtClean="0">
                <a:solidFill>
                  <a:schemeClr val="tx1"/>
                </a:solidFill>
                <a:latin typeface="Times New Roman" pitchFamily="18" charset="0"/>
                <a:cs typeface="Times New Roman" pitchFamily="18" charset="0"/>
              </a:rPr>
              <a:t>mar </a:t>
            </a:r>
            <a:r>
              <a:rPr lang="es-PE" sz="2400" dirty="0" smtClean="0">
                <a:solidFill>
                  <a:schemeClr val="tx1"/>
                </a:solidFill>
                <a:latin typeface="Times New Roman" pitchFamily="18" charset="0"/>
                <a:cs typeface="Times New Roman" pitchFamily="18" charset="0"/>
              </a:rPr>
              <a:t>o en el ecuador. </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SUSTANCIA</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lo que tiene en común la materia con iguales propiedades intensivas o específicas.</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ELEMENTOS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Son sustancias simples, es decir que por procedimientos químicos ya no pueden descomponerse en otras sustancias, en su composición solo hay un solo tipo de átomos</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COMPUESTOS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Son sustancias formadas por dos o más elementos que se hallan en proporción definida, en su composición solo intervienen moléculas del mismo tipo.</a:t>
            </a:r>
            <a:endParaRPr lang="en-GB" sz="2400" dirty="0" smtClean="0">
              <a:solidFill>
                <a:schemeClr val="tx1"/>
              </a:solidFill>
              <a:latin typeface="Times New Roman" pitchFamily="18" charset="0"/>
              <a:cs typeface="Times New Roman" pitchFamily="18" charset="0"/>
            </a:endParaRPr>
          </a:p>
          <a:p>
            <a:pPr algn="just"/>
            <a:endParaRPr lang="es-ES" sz="2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algn="just"/>
            <a:r>
              <a:rPr lang="es-PE" sz="2400" b="1" dirty="0" smtClean="0">
                <a:solidFill>
                  <a:schemeClr val="tx1"/>
                </a:solidFill>
                <a:latin typeface="Times New Roman" pitchFamily="18" charset="0"/>
                <a:cs typeface="Times New Roman" pitchFamily="18" charset="0"/>
              </a:rPr>
              <a:t>MEZCLAS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la materia formada por dos o más sustancias que no reaccionan químicamente y participan en proporción variable, cada sustancia conserva sus propiedades químicas. Se clasifican en homogéneas y heterogéneas.</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MEZCLAS HETEROGÉNEAS</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Las mezclas heterogéneas son aquellas que identificamos sus componentes, tenemos a:</a:t>
            </a:r>
            <a:endParaRPr lang="en-GB" sz="2400" dirty="0" smtClean="0">
              <a:solidFill>
                <a:schemeClr val="tx1"/>
              </a:solidFill>
              <a:latin typeface="Times New Roman" pitchFamily="18" charset="0"/>
              <a:cs typeface="Times New Roman" pitchFamily="18" charset="0"/>
            </a:endParaRPr>
          </a:p>
          <a:p>
            <a:pPr algn="just"/>
            <a:r>
              <a:rPr lang="es-PE" sz="2400" b="1" i="1" dirty="0" smtClean="0">
                <a:solidFill>
                  <a:schemeClr val="tx1"/>
                </a:solidFill>
                <a:latin typeface="Times New Roman" pitchFamily="18" charset="0"/>
                <a:cs typeface="Times New Roman" pitchFamily="18" charset="0"/>
              </a:rPr>
              <a:t>Las Groseras:</a:t>
            </a:r>
            <a:r>
              <a:rPr lang="es-PE" sz="2400" dirty="0" smtClean="0">
                <a:solidFill>
                  <a:schemeClr val="tx1"/>
                </a:solidFill>
                <a:latin typeface="Times New Roman" pitchFamily="18" charset="0"/>
                <a:cs typeface="Times New Roman" pitchFamily="18" charset="0"/>
              </a:rPr>
              <a:t> son aquellas donde las partículas individuales son discernibles fácilmente y separables mediante procedimientos mecánicos.</a:t>
            </a:r>
            <a:endParaRPr lang="en-GB" sz="2400" dirty="0" smtClean="0">
              <a:solidFill>
                <a:schemeClr val="tx1"/>
              </a:solidFill>
              <a:latin typeface="Times New Roman" pitchFamily="18" charset="0"/>
              <a:cs typeface="Times New Roman" pitchFamily="18" charset="0"/>
            </a:endParaRPr>
          </a:p>
          <a:p>
            <a:pPr algn="just"/>
            <a:r>
              <a:rPr lang="es-PE" sz="2400" b="1" i="1" dirty="0" smtClean="0">
                <a:solidFill>
                  <a:schemeClr val="tx1"/>
                </a:solidFill>
                <a:latin typeface="Times New Roman" pitchFamily="18" charset="0"/>
                <a:cs typeface="Times New Roman" pitchFamily="18" charset="0"/>
              </a:rPr>
              <a:t>Las Suspensiones:</a:t>
            </a:r>
            <a:r>
              <a:rPr lang="es-PE" sz="2400" dirty="0" smtClean="0">
                <a:solidFill>
                  <a:schemeClr val="tx1"/>
                </a:solidFill>
                <a:latin typeface="Times New Roman" pitchFamily="18" charset="0"/>
                <a:cs typeface="Times New Roman" pitchFamily="18" charset="0"/>
              </a:rPr>
              <a:t> son aquellas donde las partículas se depositan con el tiempo y la heterogeneidad es evidente.</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MEZCLAS HOMOGÉNEAS</a:t>
            </a:r>
            <a:endParaRPr lang="en-GB" sz="2400" b="1" dirty="0" smtClean="0">
              <a:solidFill>
                <a:schemeClr val="tx1"/>
              </a:solidFill>
              <a:latin typeface="Times New Roman" pitchFamily="18" charset="0"/>
              <a:cs typeface="Times New Roman" pitchFamily="18" charset="0"/>
            </a:endParaRPr>
          </a:p>
          <a:p>
            <a:pPr algn="just"/>
            <a:r>
              <a:rPr lang="es-VE" sz="2400" dirty="0" smtClean="0">
                <a:solidFill>
                  <a:schemeClr val="tx1"/>
                </a:solidFill>
                <a:latin typeface="Times New Roman" pitchFamily="18" charset="0"/>
                <a:cs typeface="Times New Roman" pitchFamily="18" charset="0"/>
              </a:rPr>
              <a:t>No podemos identificar sus componentes. Entre ellas tenemos a:</a:t>
            </a:r>
            <a:endParaRPr lang="en-GB" sz="2400" dirty="0" smtClean="0">
              <a:solidFill>
                <a:schemeClr val="tx1"/>
              </a:solidFill>
              <a:latin typeface="Times New Roman" pitchFamily="18" charset="0"/>
              <a:cs typeface="Times New Roman" pitchFamily="18" charset="0"/>
            </a:endParaRPr>
          </a:p>
          <a:p>
            <a:pPr algn="just"/>
            <a:endParaRPr lang="es-ES" sz="2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pPr lvl="0" algn="just"/>
            <a:r>
              <a:rPr lang="es-PE" sz="2400" dirty="0" smtClean="0">
                <a:solidFill>
                  <a:schemeClr val="tx1"/>
                </a:solidFill>
                <a:latin typeface="Times New Roman" pitchFamily="18" charset="0"/>
                <a:cs typeface="Times New Roman" pitchFamily="18" charset="0"/>
              </a:rPr>
              <a:t>Los Coloides</a:t>
            </a:r>
            <a:endParaRPr lang="en-GB"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Las </a:t>
            </a:r>
            <a:r>
              <a:rPr lang="es-PE" sz="2400" dirty="0" smtClean="0">
                <a:solidFill>
                  <a:schemeClr val="tx1"/>
                </a:solidFill>
                <a:latin typeface="Times New Roman" pitchFamily="18" charset="0"/>
                <a:cs typeface="Times New Roman" pitchFamily="18" charset="0"/>
              </a:rPr>
              <a:t>Soluciones</a:t>
            </a:r>
            <a:endParaRPr lang="es-ES"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FENÓMENO FÍSICO</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aquel que no altera la composición de la sustancia sobre la cual actúa. Ejemplo: al congelar agua se pasa de estado líquido a sólido.</a:t>
            </a:r>
            <a:endParaRPr lang="en-GB" sz="2400" dirty="0" smtClean="0">
              <a:solidFill>
                <a:schemeClr val="tx1"/>
              </a:solidFill>
              <a:latin typeface="Times New Roman" pitchFamily="18" charset="0"/>
              <a:cs typeface="Times New Roman" pitchFamily="18" charset="0"/>
            </a:endParaRPr>
          </a:p>
          <a:p>
            <a:pPr algn="just"/>
            <a:r>
              <a:rPr lang="es-PE" sz="2400" b="1" dirty="0" smtClean="0">
                <a:solidFill>
                  <a:schemeClr val="tx1"/>
                </a:solidFill>
                <a:latin typeface="Times New Roman" pitchFamily="18" charset="0"/>
                <a:cs typeface="Times New Roman" pitchFamily="18" charset="0"/>
              </a:rPr>
              <a:t>FENÓMENO </a:t>
            </a:r>
            <a:r>
              <a:rPr lang="es-PE" sz="2400" b="1" dirty="0" smtClean="0">
                <a:solidFill>
                  <a:schemeClr val="tx1"/>
                </a:solidFill>
                <a:latin typeface="Times New Roman" pitchFamily="18" charset="0"/>
                <a:cs typeface="Times New Roman" pitchFamily="18" charset="0"/>
              </a:rPr>
              <a:t>QUÍMICO</a:t>
            </a:r>
            <a:endParaRPr lang="en-GB" sz="2400" b="1"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Es aquel cambio que altera la sustancia sobre la cual actúa, transformándola en una nueva sustancia con propiedades diferentes al cuerpo inicial.</a:t>
            </a:r>
            <a:endParaRPr lang="en-GB" sz="2400" dirty="0" smtClean="0">
              <a:solidFill>
                <a:schemeClr val="tx1"/>
              </a:solidFill>
              <a:latin typeface="Times New Roman" pitchFamily="18" charset="0"/>
              <a:cs typeface="Times New Roman" pitchFamily="18" charset="0"/>
            </a:endParaRPr>
          </a:p>
          <a:p>
            <a:pPr algn="just"/>
            <a:r>
              <a:rPr lang="es-PE" sz="2400" b="1" i="1" dirty="0" smtClean="0">
                <a:solidFill>
                  <a:schemeClr val="tx1"/>
                </a:solidFill>
                <a:latin typeface="Times New Roman" pitchFamily="18" charset="0"/>
                <a:cs typeface="Times New Roman" pitchFamily="18" charset="0"/>
              </a:rPr>
              <a:t>Ejemplo</a:t>
            </a:r>
            <a:r>
              <a:rPr lang="es-PE" sz="2400" b="1" i="1" dirty="0" smtClean="0">
                <a:solidFill>
                  <a:schemeClr val="tx1"/>
                </a:solidFill>
                <a:latin typeface="Times New Roman" pitchFamily="18" charset="0"/>
                <a:cs typeface="Times New Roman" pitchFamily="18" charset="0"/>
              </a:rPr>
              <a:t>:</a:t>
            </a:r>
            <a:r>
              <a:rPr lang="es-PE" sz="2400" dirty="0" smtClean="0">
                <a:solidFill>
                  <a:schemeClr val="tx1"/>
                </a:solidFill>
                <a:latin typeface="Times New Roman" pitchFamily="18" charset="0"/>
                <a:cs typeface="Times New Roman" pitchFamily="18" charset="0"/>
              </a:rPr>
              <a:t> Cuando se quema un papel, se reduce a cenizas y gases:</a:t>
            </a:r>
            <a:endParaRPr lang="en-GB" sz="2400" dirty="0" smtClean="0">
              <a:solidFill>
                <a:schemeClr val="tx1"/>
              </a:solidFill>
              <a:latin typeface="Times New Roman" pitchFamily="18" charset="0"/>
              <a:cs typeface="Times New Roman" pitchFamily="18" charset="0"/>
            </a:endParaRPr>
          </a:p>
          <a:p>
            <a:pPr algn="just"/>
            <a:r>
              <a:rPr lang="es-PE" sz="2400" dirty="0" smtClean="0">
                <a:solidFill>
                  <a:schemeClr val="tx1"/>
                </a:solidFill>
                <a:latin typeface="Times New Roman" pitchFamily="18" charset="0"/>
                <a:cs typeface="Times New Roman" pitchFamily="18" charset="0"/>
              </a:rPr>
              <a:t>Los cambios químicos, son generalmente permanentes, mientras que los cambios físicos persisten únicamente mientras actúa la causa que los origina.</a:t>
            </a:r>
            <a:endParaRPr lang="en-GB" sz="2400" dirty="0" smtClean="0">
              <a:solidFill>
                <a:schemeClr val="tx1"/>
              </a:solidFill>
              <a:latin typeface="Times New Roman" pitchFamily="18" charset="0"/>
              <a:cs typeface="Times New Roman" pitchFamily="18" charset="0"/>
            </a:endParaRPr>
          </a:p>
          <a:p>
            <a:pPr algn="just"/>
            <a:endParaRPr lang="es-ES" sz="2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lnSpcReduction="10000"/>
          </a:bodyPr>
          <a:lstStyle/>
          <a:p>
            <a:r>
              <a:rPr lang="es-ES" sz="2400" b="1" dirty="0" smtClean="0">
                <a:solidFill>
                  <a:schemeClr val="tx1"/>
                </a:solidFill>
                <a:latin typeface="Times New Roman" pitchFamily="18" charset="0"/>
                <a:cs typeface="Times New Roman" pitchFamily="18" charset="0"/>
              </a:rPr>
              <a:t>ESTRUCTURA DEL ATOMO   </a:t>
            </a:r>
          </a:p>
          <a:p>
            <a:r>
              <a:rPr lang="es-ES" sz="2400" b="1" dirty="0" smtClean="0">
                <a:solidFill>
                  <a:schemeClr val="tx1"/>
                </a:solidFill>
                <a:latin typeface="Times New Roman" pitchFamily="18" charset="0"/>
                <a:cs typeface="Times New Roman" pitchFamily="18" charset="0"/>
              </a:rPr>
              <a:t>NUMERO ATOMICO. NUMERO DE MASA. ISOTOPOS, ISOBAROS, ISOTONOS, ISOELECTRONICOS</a:t>
            </a:r>
          </a:p>
          <a:p>
            <a:r>
              <a:rPr lang="es-ES" sz="800" b="1" dirty="0" smtClean="0">
                <a:solidFill>
                  <a:schemeClr val="tx1"/>
                </a:solidFill>
                <a:latin typeface="Times New Roman" pitchFamily="18" charset="0"/>
                <a:cs typeface="Times New Roman" pitchFamily="18" charset="0"/>
              </a:rPr>
              <a:t>_________________________________________________________________________________________________________________________________________________________________________</a:t>
            </a:r>
          </a:p>
          <a:p>
            <a:pPr algn="just"/>
            <a:r>
              <a:rPr lang="es-ES" sz="2400" b="1" dirty="0" smtClean="0">
                <a:solidFill>
                  <a:schemeClr val="tx1"/>
                </a:solidFill>
                <a:latin typeface="Times New Roman" pitchFamily="18" charset="0"/>
                <a:cs typeface="Times New Roman" pitchFamily="18" charset="0"/>
              </a:rPr>
              <a:t>Átomo.- </a:t>
            </a:r>
            <a:r>
              <a:rPr lang="es-ES" sz="2400" dirty="0" smtClean="0">
                <a:solidFill>
                  <a:schemeClr val="tx1"/>
                </a:solidFill>
                <a:latin typeface="Times New Roman" pitchFamily="18" charset="0"/>
                <a:cs typeface="Times New Roman" pitchFamily="18" charset="0"/>
              </a:rPr>
              <a:t>El </a:t>
            </a:r>
            <a:r>
              <a:rPr lang="es-ES" sz="2400" b="1" dirty="0" smtClean="0">
                <a:solidFill>
                  <a:schemeClr val="tx1"/>
                </a:solidFill>
                <a:latin typeface="Times New Roman" pitchFamily="18" charset="0"/>
                <a:cs typeface="Times New Roman" pitchFamily="18" charset="0"/>
              </a:rPr>
              <a:t>átomo</a:t>
            </a:r>
            <a:r>
              <a:rPr lang="es-ES" sz="2400" dirty="0" smtClean="0">
                <a:solidFill>
                  <a:schemeClr val="tx1"/>
                </a:solidFill>
                <a:latin typeface="Times New Roman" pitchFamily="18" charset="0"/>
                <a:cs typeface="Times New Roman" pitchFamily="18" charset="0"/>
              </a:rPr>
              <a:t> (del latín </a:t>
            </a:r>
            <a:r>
              <a:rPr lang="es-ES" sz="2400" i="1" dirty="0" smtClean="0">
                <a:solidFill>
                  <a:schemeClr val="tx1"/>
                </a:solidFill>
                <a:latin typeface="Times New Roman" pitchFamily="18" charset="0"/>
                <a:cs typeface="Times New Roman" pitchFamily="18" charset="0"/>
              </a:rPr>
              <a:t>atomum</a:t>
            </a:r>
            <a:r>
              <a:rPr lang="es-ES" sz="2400" dirty="0" smtClean="0">
                <a:solidFill>
                  <a:schemeClr val="tx1"/>
                </a:solidFill>
                <a:latin typeface="Times New Roman" pitchFamily="18" charset="0"/>
                <a:cs typeface="Times New Roman" pitchFamily="18" charset="0"/>
              </a:rPr>
              <a:t>, </a:t>
            </a:r>
            <a:r>
              <a:rPr lang="es-ES" sz="2400" i="1" dirty="0" smtClean="0">
                <a:solidFill>
                  <a:schemeClr val="tx1"/>
                </a:solidFill>
                <a:latin typeface="Times New Roman" pitchFamily="18" charset="0"/>
                <a:cs typeface="Times New Roman" pitchFamily="18" charset="0"/>
              </a:rPr>
              <a:t>sin partes</a:t>
            </a:r>
            <a:r>
              <a:rPr lang="es-ES" sz="2400" dirty="0" smtClean="0">
                <a:solidFill>
                  <a:schemeClr val="tx1"/>
                </a:solidFill>
                <a:latin typeface="Times New Roman" pitchFamily="18" charset="0"/>
                <a:cs typeface="Times New Roman" pitchFamily="18" charset="0"/>
              </a:rPr>
              <a:t>; también, se deriva de "a" no, y "tomo" divisible; no divisible) es la unidad más pequeña de un </a:t>
            </a:r>
            <a:r>
              <a:rPr lang="es-ES" sz="2400" b="1" dirty="0" smtClean="0">
                <a:solidFill>
                  <a:schemeClr val="tx1"/>
                </a:solidFill>
                <a:latin typeface="Times New Roman" pitchFamily="18" charset="0"/>
                <a:cs typeface="Times New Roman" pitchFamily="18" charset="0"/>
              </a:rPr>
              <a:t>elemento químico </a:t>
            </a:r>
            <a:r>
              <a:rPr lang="es-ES" sz="2400" dirty="0" smtClean="0">
                <a:solidFill>
                  <a:schemeClr val="tx1"/>
                </a:solidFill>
                <a:latin typeface="Times New Roman" pitchFamily="18" charset="0"/>
                <a:cs typeface="Times New Roman" pitchFamily="18" charset="0"/>
              </a:rPr>
              <a:t>que mantiene su identidad  o sus propiedades, y que no es posible dividir mediante procesos químicos.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Su denso </a:t>
            </a:r>
            <a:r>
              <a:rPr lang="es-ES" sz="2400" b="1" dirty="0" smtClean="0">
                <a:solidFill>
                  <a:schemeClr val="tx1"/>
                </a:solidFill>
                <a:latin typeface="Times New Roman" pitchFamily="18" charset="0"/>
                <a:cs typeface="Times New Roman" pitchFamily="18" charset="0"/>
              </a:rPr>
              <a:t>núcleo</a:t>
            </a:r>
            <a:r>
              <a:rPr lang="es-ES" sz="2400" dirty="0" smtClean="0">
                <a:solidFill>
                  <a:schemeClr val="tx1"/>
                </a:solidFill>
                <a:latin typeface="Times New Roman" pitchFamily="18" charset="0"/>
                <a:cs typeface="Times New Roman" pitchFamily="18" charset="0"/>
              </a:rPr>
              <a:t> representan el </a:t>
            </a:r>
            <a:r>
              <a:rPr lang="es-ES" sz="2400" b="1" dirty="0" smtClean="0">
                <a:solidFill>
                  <a:srgbClr val="FF0000"/>
                </a:solidFill>
                <a:latin typeface="Times New Roman" pitchFamily="18" charset="0"/>
                <a:cs typeface="Times New Roman" pitchFamily="18" charset="0"/>
              </a:rPr>
              <a:t>99.9% </a:t>
            </a:r>
            <a:r>
              <a:rPr lang="es-ES" sz="2400" dirty="0" smtClean="0">
                <a:solidFill>
                  <a:schemeClr val="tx1"/>
                </a:solidFill>
                <a:latin typeface="Times New Roman" pitchFamily="18" charset="0"/>
                <a:cs typeface="Times New Roman" pitchFamily="18" charset="0"/>
              </a:rPr>
              <a:t>de la masa del átomo, y está compuesto de </a:t>
            </a:r>
            <a:r>
              <a:rPr lang="es-ES" sz="2400" b="1" dirty="0" smtClean="0">
                <a:solidFill>
                  <a:srgbClr val="FF0000"/>
                </a:solidFill>
                <a:latin typeface="Times New Roman" pitchFamily="18" charset="0"/>
                <a:cs typeface="Times New Roman" pitchFamily="18" charset="0"/>
              </a:rPr>
              <a:t>bariones</a:t>
            </a:r>
            <a:r>
              <a:rPr lang="es-ES" sz="2400" dirty="0" smtClean="0">
                <a:solidFill>
                  <a:schemeClr val="tx1"/>
                </a:solidFill>
                <a:latin typeface="Times New Roman" pitchFamily="18" charset="0"/>
                <a:cs typeface="Times New Roman" pitchFamily="18" charset="0"/>
              </a:rPr>
              <a:t> llamados </a:t>
            </a:r>
            <a:r>
              <a:rPr lang="es-ES" sz="2400" b="1" dirty="0" smtClean="0">
                <a:solidFill>
                  <a:schemeClr val="tx1"/>
                </a:solidFill>
                <a:latin typeface="Times New Roman" pitchFamily="18" charset="0"/>
                <a:cs typeface="Times New Roman" pitchFamily="18" charset="0"/>
              </a:rPr>
              <a:t>protones </a:t>
            </a:r>
            <a:r>
              <a:rPr lang="es-ES" sz="2400" dirty="0" smtClean="0">
                <a:solidFill>
                  <a:schemeClr val="tx1"/>
                </a:solidFill>
                <a:latin typeface="Times New Roman" pitchFamily="18" charset="0"/>
                <a:cs typeface="Times New Roman" pitchFamily="18" charset="0"/>
              </a:rPr>
              <a:t>y </a:t>
            </a:r>
            <a:r>
              <a:rPr lang="es-ES" sz="2400" b="1" dirty="0" smtClean="0">
                <a:solidFill>
                  <a:schemeClr val="tx1"/>
                </a:solidFill>
                <a:latin typeface="Times New Roman" pitchFamily="18" charset="0"/>
                <a:cs typeface="Times New Roman" pitchFamily="18" charset="0"/>
              </a:rPr>
              <a:t>neutrones</a:t>
            </a:r>
            <a:r>
              <a:rPr lang="es-ES" sz="2400" dirty="0" smtClean="0">
                <a:solidFill>
                  <a:schemeClr val="tx1"/>
                </a:solidFill>
                <a:latin typeface="Times New Roman" pitchFamily="18" charset="0"/>
                <a:cs typeface="Times New Roman" pitchFamily="18" charset="0"/>
              </a:rPr>
              <a:t>, rodeados por una nube de </a:t>
            </a:r>
            <a:r>
              <a:rPr lang="es-ES" sz="2400" b="1" dirty="0" smtClean="0">
                <a:solidFill>
                  <a:schemeClr val="tx1"/>
                </a:solidFill>
                <a:latin typeface="Times New Roman" pitchFamily="18" charset="0"/>
                <a:cs typeface="Times New Roman" pitchFamily="18" charset="0"/>
              </a:rPr>
              <a:t>electrones</a:t>
            </a:r>
            <a:r>
              <a:rPr lang="es-ES" sz="2400" dirty="0" smtClean="0">
                <a:solidFill>
                  <a:schemeClr val="tx1"/>
                </a:solidFill>
                <a:latin typeface="Times New Roman" pitchFamily="18" charset="0"/>
                <a:cs typeface="Times New Roman" pitchFamily="18" charset="0"/>
              </a:rPr>
              <a:t>, que -en un átomo neutro- igualan el número de protones.</a:t>
            </a:r>
            <a:endParaRPr lang="en-GB" sz="2400" dirty="0" smtClean="0">
              <a:solidFill>
                <a:schemeClr val="tx1"/>
              </a:solidFill>
              <a:latin typeface="Times New Roman" pitchFamily="18" charset="0"/>
              <a:cs typeface="Times New Roman" pitchFamily="18" charset="0"/>
            </a:endParaRPr>
          </a:p>
          <a:p>
            <a:pPr algn="just"/>
            <a:r>
              <a:rPr lang="es-ES" sz="2400" dirty="0" smtClean="0">
                <a:solidFill>
                  <a:schemeClr val="tx1"/>
                </a:solidFill>
                <a:latin typeface="Times New Roman" pitchFamily="18" charset="0"/>
                <a:cs typeface="Times New Roman" pitchFamily="18" charset="0"/>
              </a:rPr>
              <a:t>El concepto de átomo como bloque básico e indivisible que compone la </a:t>
            </a:r>
            <a:r>
              <a:rPr lang="es-ES" sz="2400" b="1" dirty="0" smtClean="0">
                <a:solidFill>
                  <a:schemeClr val="tx1"/>
                </a:solidFill>
                <a:latin typeface="Times New Roman" pitchFamily="18" charset="0"/>
                <a:cs typeface="Times New Roman" pitchFamily="18" charset="0"/>
              </a:rPr>
              <a:t>materia</a:t>
            </a:r>
            <a:r>
              <a:rPr lang="es-ES" sz="2400" dirty="0" smtClean="0">
                <a:solidFill>
                  <a:schemeClr val="tx1"/>
                </a:solidFill>
                <a:latin typeface="Times New Roman" pitchFamily="18" charset="0"/>
                <a:cs typeface="Times New Roman" pitchFamily="18" charset="0"/>
              </a:rPr>
              <a:t> del </a:t>
            </a:r>
            <a:r>
              <a:rPr lang="es-ES" sz="2400" b="1" dirty="0" smtClean="0">
                <a:solidFill>
                  <a:schemeClr val="tx1"/>
                </a:solidFill>
                <a:latin typeface="Times New Roman" pitchFamily="18" charset="0"/>
                <a:cs typeface="Times New Roman" pitchFamily="18" charset="0"/>
              </a:rPr>
              <a:t>universo</a:t>
            </a:r>
            <a:r>
              <a:rPr lang="es-ES" sz="2400" dirty="0" smtClean="0">
                <a:solidFill>
                  <a:schemeClr val="tx1"/>
                </a:solidFill>
                <a:latin typeface="Times New Roman" pitchFamily="18" charset="0"/>
                <a:cs typeface="Times New Roman" pitchFamily="18" charset="0"/>
              </a:rPr>
              <a:t> fue postulado por la </a:t>
            </a:r>
            <a:r>
              <a:rPr lang="es-ES" sz="2400" b="1" dirty="0" smtClean="0">
                <a:solidFill>
                  <a:schemeClr val="tx1"/>
                </a:solidFill>
                <a:latin typeface="Times New Roman" pitchFamily="18" charset="0"/>
                <a:cs typeface="Times New Roman" pitchFamily="18" charset="0"/>
              </a:rPr>
              <a:t>escuela atomista </a:t>
            </a:r>
            <a:r>
              <a:rPr lang="es-ES" sz="2400" dirty="0" smtClean="0">
                <a:solidFill>
                  <a:schemeClr val="tx1"/>
                </a:solidFill>
                <a:latin typeface="Times New Roman" pitchFamily="18" charset="0"/>
                <a:cs typeface="Times New Roman" pitchFamily="18" charset="0"/>
              </a:rPr>
              <a:t>en la </a:t>
            </a:r>
            <a:r>
              <a:rPr lang="es-ES" sz="2400" b="1" dirty="0" smtClean="0">
                <a:solidFill>
                  <a:schemeClr val="tx1"/>
                </a:solidFill>
                <a:latin typeface="Times New Roman" pitchFamily="18" charset="0"/>
                <a:cs typeface="Times New Roman" pitchFamily="18" charset="0"/>
              </a:rPr>
              <a:t>Antigua Grecia</a:t>
            </a:r>
            <a:r>
              <a:rPr lang="es-ES" sz="2400" dirty="0" smtClean="0">
                <a:solidFill>
                  <a:schemeClr val="tx1"/>
                </a:solidFill>
                <a:latin typeface="Times New Roman" pitchFamily="18" charset="0"/>
                <a:cs typeface="Times New Roman" pitchFamily="18" charset="0"/>
              </a:rPr>
              <a:t>. Sin embargo, su existencia no quedó demostrada hasta el siglo XIX. Con el desarrollo de la </a:t>
            </a:r>
            <a:r>
              <a:rPr lang="es-ES" sz="2400" b="1" dirty="0" smtClean="0">
                <a:solidFill>
                  <a:srgbClr val="FF0000"/>
                </a:solidFill>
                <a:latin typeface="Times New Roman" pitchFamily="18" charset="0"/>
                <a:cs typeface="Times New Roman" pitchFamily="18" charset="0"/>
              </a:rPr>
              <a:t>física nuclear </a:t>
            </a:r>
            <a:r>
              <a:rPr lang="es-ES" sz="2400" dirty="0" smtClean="0">
                <a:solidFill>
                  <a:schemeClr val="tx1"/>
                </a:solidFill>
                <a:latin typeface="Times New Roman" pitchFamily="18" charset="0"/>
                <a:cs typeface="Times New Roman" pitchFamily="18" charset="0"/>
              </a:rPr>
              <a:t>en el siglo XX se comprobó que el átomo puede subdividirse en </a:t>
            </a:r>
            <a:r>
              <a:rPr lang="es-ES" sz="2400" b="1" dirty="0" smtClean="0">
                <a:solidFill>
                  <a:schemeClr val="tx1"/>
                </a:solidFill>
                <a:latin typeface="Times New Roman" pitchFamily="18" charset="0"/>
                <a:cs typeface="Times New Roman" pitchFamily="18" charset="0"/>
              </a:rPr>
              <a:t>partículas</a:t>
            </a:r>
            <a:r>
              <a:rPr lang="es-ES" sz="2400" dirty="0" smtClean="0">
                <a:solidFill>
                  <a:schemeClr val="tx1"/>
                </a:solidFill>
                <a:latin typeface="Times New Roman" pitchFamily="18" charset="0"/>
                <a:cs typeface="Times New Roman" pitchFamily="18" charset="0"/>
              </a:rPr>
              <a:t> más pequeñas.</a:t>
            </a:r>
            <a:r>
              <a:rPr lang="es-ES" sz="2400" b="1" dirty="0" smtClean="0">
                <a:solidFill>
                  <a:schemeClr val="tx1"/>
                </a:solidFill>
                <a:latin typeface="Times New Roman" pitchFamily="18" charset="0"/>
                <a:cs typeface="Times New Roman" pitchFamily="18" charset="0"/>
              </a:rPr>
              <a:t>  </a:t>
            </a:r>
            <a:endParaRPr lang="es-ES" sz="2400" b="1"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a:solidFill>
            <a:schemeClr val="accent5">
              <a:lumMod val="40000"/>
              <a:lumOff val="60000"/>
            </a:schemeClr>
          </a:solidFill>
        </p:spPr>
        <p:txBody>
          <a:bodyPr>
            <a:normAutofit/>
          </a:bodyPr>
          <a:lstStyle/>
          <a:p>
            <a:r>
              <a:rPr lang="es-ES" sz="2800" b="1" dirty="0" smtClean="0"/>
              <a:t>      </a:t>
            </a:r>
            <a:endParaRPr lang="es-ES" sz="2800" b="1" dirty="0"/>
          </a:p>
        </p:txBody>
      </p:sp>
      <p:pic>
        <p:nvPicPr>
          <p:cNvPr id="4" name="il_fi" descr="http://2.bp.blogspot.com/_0m1IjwkoJkU/TI7CalqvJGI/AAAAAAAAACM/YlJ7WCyyQT0/s1600/atomo.gif"/>
          <p:cNvPicPr/>
          <p:nvPr/>
        </p:nvPicPr>
        <p:blipFill>
          <a:blip r:embed="rId2" cstate="print"/>
          <a:srcRect/>
          <a:stretch>
            <a:fillRect/>
          </a:stretch>
        </p:blipFill>
        <p:spPr bwMode="auto">
          <a:xfrm>
            <a:off x="683568" y="404664"/>
            <a:ext cx="4104456" cy="3096344"/>
          </a:xfrm>
          <a:prstGeom prst="rect">
            <a:avLst/>
          </a:prstGeom>
          <a:noFill/>
          <a:ln w="9525">
            <a:noFill/>
            <a:miter lim="800000"/>
            <a:headEnd/>
            <a:tailEnd/>
          </a:ln>
        </p:spPr>
      </p:pic>
      <p:pic>
        <p:nvPicPr>
          <p:cNvPr id="5" name="il_fi" descr="http://images.wikia.com/quimica/es/images/3/3f/Atomo.gif"/>
          <p:cNvPicPr/>
          <p:nvPr/>
        </p:nvPicPr>
        <p:blipFill>
          <a:blip r:embed="rId3" cstate="print"/>
          <a:srcRect/>
          <a:stretch>
            <a:fillRect/>
          </a:stretch>
        </p:blipFill>
        <p:spPr bwMode="auto">
          <a:xfrm>
            <a:off x="5148064" y="2492896"/>
            <a:ext cx="3744416" cy="403244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TotalTime>
  <Words>3436</Words>
  <Application>Microsoft Office PowerPoint</Application>
  <PresentationFormat>On-screen Show (4:3)</PresentationFormat>
  <Paragraphs>184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Manuel</dc:creator>
  <cp:lastModifiedBy>Manuel</cp:lastModifiedBy>
  <cp:revision>181</cp:revision>
  <dcterms:created xsi:type="dcterms:W3CDTF">2010-08-01T04:16:22Z</dcterms:created>
  <dcterms:modified xsi:type="dcterms:W3CDTF">2014-05-03T19:54:25Z</dcterms:modified>
</cp:coreProperties>
</file>